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2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34" r:id="rId11"/>
    <p:sldId id="336" r:id="rId12"/>
    <p:sldId id="337" r:id="rId13"/>
    <p:sldId id="338" r:id="rId14"/>
    <p:sldId id="340" r:id="rId15"/>
    <p:sldId id="345" r:id="rId16"/>
    <p:sldId id="342" r:id="rId17"/>
    <p:sldId id="343" r:id="rId18"/>
    <p:sldId id="344" r:id="rId19"/>
    <p:sldId id="346" r:id="rId20"/>
    <p:sldId id="319" r:id="rId21"/>
    <p:sldId id="262" r:id="rId22"/>
    <p:sldId id="263" r:id="rId23"/>
    <p:sldId id="264" r:id="rId24"/>
    <p:sldId id="278" r:id="rId25"/>
    <p:sldId id="315" r:id="rId26"/>
    <p:sldId id="316" r:id="rId27"/>
    <p:sldId id="318" r:id="rId28"/>
    <p:sldId id="265" r:id="rId29"/>
    <p:sldId id="268" r:id="rId30"/>
    <p:sldId id="257" r:id="rId31"/>
    <p:sldId id="288" r:id="rId32"/>
    <p:sldId id="290" r:id="rId33"/>
    <p:sldId id="293" r:id="rId34"/>
    <p:sldId id="295" r:id="rId35"/>
    <p:sldId id="300" r:id="rId36"/>
    <p:sldId id="302" r:id="rId37"/>
    <p:sldId id="304" r:id="rId38"/>
    <p:sldId id="305" r:id="rId39"/>
    <p:sldId id="307" r:id="rId40"/>
    <p:sldId id="310" r:id="rId41"/>
    <p:sldId id="312" r:id="rId42"/>
    <p:sldId id="314" r:id="rId43"/>
    <p:sldId id="287" r:id="rId44"/>
    <p:sldId id="352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FF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73440-F728-4B19-B118-5A4D8A33A2E8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F8634-0DDC-464F-9AE1-78C11B32A6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56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4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4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8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15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5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5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2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13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1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07BBE-E555-4C66-B3F0-61FF5ECB479F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72E81-F177-4A20-9F2C-48AA17C5F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11" Type="http://schemas.openxmlformats.org/officeDocument/2006/relationships/image" Target="../media/image1.png"/><Relationship Id="rId5" Type="http://schemas.openxmlformats.org/officeDocument/2006/relationships/image" Target="../media/image34.jpeg"/><Relationship Id="rId10" Type="http://schemas.openxmlformats.org/officeDocument/2006/relationships/image" Target="../media/image38.jpeg"/><Relationship Id="rId4" Type="http://schemas.openxmlformats.org/officeDocument/2006/relationships/slide" Target="slide3.xml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9.jpeg"/><Relationship Id="rId5" Type="http://schemas.openxmlformats.org/officeDocument/2006/relationships/image" Target="../media/image57.png"/><Relationship Id="rId10" Type="http://schemas.openxmlformats.org/officeDocument/2006/relationships/image" Target="../media/image58.jpeg"/><Relationship Id="rId4" Type="http://schemas.openxmlformats.org/officeDocument/2006/relationships/image" Target="../media/image56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7649"/>
          <p:cNvSpPr txBox="1">
            <a:spLocks noChangeArrowheads="1"/>
          </p:cNvSpPr>
          <p:nvPr/>
        </p:nvSpPr>
        <p:spPr bwMode="auto">
          <a:xfrm>
            <a:off x="479425" y="260350"/>
            <a:ext cx="3570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>
                <a:latin typeface="Times New Roman" panose="02020603050405020304" pitchFamily="18" charset="0"/>
                <a:ea typeface="楷体_GB2312"/>
                <a:cs typeface="楷体_GB2312"/>
              </a:rPr>
              <a:t>中考专题复习</a:t>
            </a:r>
          </a:p>
        </p:txBody>
      </p:sp>
      <p:sp>
        <p:nvSpPr>
          <p:cNvPr id="14339" name="矩形 27650"/>
          <p:cNvSpPr>
            <a:spLocks noChangeShapeType="1" noTextEdit="1"/>
          </p:cNvSpPr>
          <p:nvPr/>
        </p:nvSpPr>
        <p:spPr bwMode="auto">
          <a:xfrm>
            <a:off x="3733800" y="2819400"/>
            <a:ext cx="48768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9600" b="1" kern="10">
                <a:ln w="9525">
                  <a:solidFill>
                    <a:srgbClr val="FF0000"/>
                  </a:solidFill>
                  <a:rou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气  候</a:t>
            </a:r>
          </a:p>
        </p:txBody>
      </p:sp>
    </p:spTree>
    <p:extLst>
      <p:ext uri="{BB962C8B-B14F-4D97-AF65-F5344CB8AC3E}">
        <p14:creationId xmlns:p14="http://schemas.microsoft.com/office/powerpoint/2010/main" val="416396819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75680" y="737965"/>
            <a:ext cx="67945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读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我国主要温度带分布图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zh-CN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zh-CN" altLang="en-US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回答问题：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哈尔滨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、青岛和海口，一年内作物成熟次数最多的是</a:t>
            </a:r>
            <a:r>
              <a:rPr lang="zh-CN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，主要是受当地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endParaRPr lang="en-US" altLang="zh-CN" sz="2800" kern="100" dirty="0" smtClean="0"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条件影响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kern="100" dirty="0" smtClean="0"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河西走廊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位于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（温度带），作物熟制是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       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kern="100" dirty="0" smtClean="0"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我国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柑橘主要产自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______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，芒果主要产自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。（填字母）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78" name="Text Box 18"/>
          <p:cNvSpPr txBox="1">
            <a:spLocks noChangeArrowheads="1"/>
          </p:cNvSpPr>
          <p:nvPr/>
        </p:nvSpPr>
        <p:spPr bwMode="auto">
          <a:xfrm>
            <a:off x="3762759" y="4715107"/>
            <a:ext cx="720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</a:t>
            </a:r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6879" name="Text Box 18"/>
          <p:cNvSpPr txBox="1">
            <a:spLocks noChangeArrowheads="1"/>
          </p:cNvSpPr>
          <p:nvPr/>
        </p:nvSpPr>
        <p:spPr bwMode="auto">
          <a:xfrm>
            <a:off x="963907" y="5373889"/>
            <a:ext cx="720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</a:t>
            </a:r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90385" y="1021393"/>
            <a:ext cx="5301615" cy="4021455"/>
            <a:chOff x="6775450" y="93345"/>
            <a:chExt cx="5301615" cy="4021455"/>
          </a:xfrm>
        </p:grpSpPr>
        <p:pic>
          <p:nvPicPr>
            <p:cNvPr id="22531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450" y="93345"/>
              <a:ext cx="5301615" cy="402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 flipH="1">
              <a:off x="10739096" y="719465"/>
              <a:ext cx="777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●哈尔滨</a:t>
              </a:r>
              <a:endPara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flipH="1">
              <a:off x="10528888" y="1842462"/>
              <a:ext cx="777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●青岛</a:t>
              </a:r>
              <a:endPara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flipH="1">
              <a:off x="7071653" y="1073155"/>
              <a:ext cx="10252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●塔里木盆地</a:t>
              </a:r>
              <a:endPara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 rot="1856733" flipH="1">
              <a:off x="8698237" y="1572848"/>
              <a:ext cx="947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FF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●河西走廊</a:t>
              </a:r>
              <a:endParaRPr lang="zh-CN" altLang="en-US" sz="11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flipH="1">
              <a:off x="9206524" y="2364412"/>
              <a:ext cx="940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●四川盆地</a:t>
              </a:r>
              <a:endPara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9555972" y="3547267"/>
              <a:ext cx="7779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●</a:t>
              </a:r>
              <a:endParaRPr lang="en-US" altLang="zh-CN" sz="1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r>
                <a:rPr lang="zh-CN" altLang="en-US" sz="1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海口</a:t>
              </a:r>
              <a:endPara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32229" y="2120983"/>
            <a:ext cx="90281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海口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1459" y="2794317"/>
            <a:ext cx="90281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热量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16641" y="3372803"/>
            <a:ext cx="13064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暖温带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0103" y="4015721"/>
            <a:ext cx="342188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两年三熟或一年两熟</a:t>
            </a:r>
          </a:p>
        </p:txBody>
      </p:sp>
    </p:spTree>
    <p:extLst>
      <p:ext uri="{BB962C8B-B14F-4D97-AF65-F5344CB8AC3E}">
        <p14:creationId xmlns:p14="http://schemas.microsoft.com/office/powerpoint/2010/main" val="35319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8" grpId="0"/>
      <p:bldP spid="36879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424180"/>
            <a:ext cx="5352415" cy="4299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930" y="278063"/>
            <a:ext cx="6750050" cy="559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读“我国干湿地区分布示意图”，回答下列问题。 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（1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）从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因地制宜发展农业的角度考虑，湿润地区适宜种植的粮食作物是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    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，半干旱地区适宜发展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    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业。 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（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2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）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干旱区的河流多为内流河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，其水源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主要是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           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 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（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3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）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湿润和半湿润区分界线与我国温度带中的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带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和 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</a:t>
            </a:r>
            <a:r>
              <a:rPr lang="zh-CN" altLang="en-US" sz="2400" u="sng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带分界线大体一致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。半湿润区耕地为______，粮食作物以______为主，天然植被为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     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 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（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4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）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家住上海的小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华同学设计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了①、②、③、④四条游览线路，其中穿过我国干湿地区最多的是</a:t>
            </a:r>
            <a:r>
              <a:rPr lang="zh-CN" altLang="en-US" sz="2400" u="sng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</a:t>
            </a:r>
            <a:r>
              <a:rPr lang="zh-CN" altLang="en-US" sz="2400" u="sng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，行进方向是</a:t>
            </a:r>
            <a:r>
              <a:rPr lang="zh-CN" altLang="en-US" sz="2400" u="sng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            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 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652661" y="1101547"/>
            <a:ext cx="10801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水稻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434499" y="1547348"/>
            <a:ext cx="10801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畜牧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91753" y="2371035"/>
            <a:ext cx="20231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高山冰雪融水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25663" y="3179263"/>
            <a:ext cx="9321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亚热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477912" y="3179264"/>
            <a:ext cx="9321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暖温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92668" y="5301219"/>
            <a:ext cx="6965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②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968749" y="3631876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旱地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732796" y="3613868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小麦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875085" y="4048782"/>
            <a:ext cx="18053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森林、草原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914863" y="5316777"/>
            <a:ext cx="2110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自东南向西北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0175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2" grpId="0"/>
      <p:bldP spid="16" grpId="0"/>
      <p:bldP spid="17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18" y="1322486"/>
            <a:ext cx="7276532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读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我国夏季风及雨带推进图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zh-CN" altLang="en-US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回答问题。</a:t>
            </a:r>
            <a:endParaRPr lang="en-US" altLang="zh-CN" sz="2800" kern="100" dirty="0" smtClean="0"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中数码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代表影响我国的夏季风，其中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是来自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________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洋的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________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季风</a:t>
            </a:r>
            <a:r>
              <a:rPr lang="zh-CN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kern="100" dirty="0" smtClean="0"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雨带位于图中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位置时，长江中下游地区迎来特殊天气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________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，当雨带推移到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时，长江中下游地区则可能出现</a:t>
            </a:r>
            <a:r>
              <a:rPr lang="en-US" altLang="zh-CN" sz="2800" u="sng" kern="100" dirty="0"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en-US" altLang="zh-CN" sz="2800" u="sng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天气，如在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月以后雨带仍未推移进入</a:t>
            </a:r>
            <a:r>
              <a:rPr lang="en-US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800" kern="100" dirty="0">
                <a:ea typeface="黑体" panose="02010609060101010101" pitchFamily="49" charset="-122"/>
                <a:cs typeface="黑体" panose="02010609060101010101" pitchFamily="49" charset="-122"/>
              </a:rPr>
              <a:t>地区，我国东部地区将可能产生灾害的状况</a:t>
            </a:r>
            <a:r>
              <a:rPr lang="zh-CN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sz="2800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___________</a:t>
            </a:r>
            <a:r>
              <a:rPr lang="en-US" altLang="zh-CN" sz="2800" u="sng" kern="100" dirty="0" smtClean="0"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2800" dirty="0"/>
          </a:p>
        </p:txBody>
      </p:sp>
      <p:sp>
        <p:nvSpPr>
          <p:cNvPr id="6147" name="矩形 6146" descr="白色大理石"/>
          <p:cNvSpPr/>
          <p:nvPr/>
        </p:nvSpPr>
        <p:spPr>
          <a:xfrm>
            <a:off x="2177538" y="583981"/>
            <a:ext cx="3212465" cy="57277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7500" lnSpcReduction="10000"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zh-CN" altLang="en-US" sz="3600" b="1" dirty="0">
                <a:blipFill rotWithShape="0">
                  <a:blip r:embed="rId2"/>
                </a:blipFill>
                <a:latin typeface="宋体" panose="02010600030101010101" pitchFamily="2" charset="-122"/>
                <a:ea typeface="宋体" panose="02010600030101010101" pitchFamily="2" charset="-122"/>
              </a:rPr>
              <a:t>季风气候显著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930082" y="1322486"/>
            <a:ext cx="4168775" cy="3517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789979" y="253568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东南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1304" y="254373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太平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36295" y="367381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梅雨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82013" y="419703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伏旱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73106" y="52123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南涝北旱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5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4274" y="2638448"/>
            <a:ext cx="7305747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1. 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受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寒潮影响最大的是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①________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牧区，寒潮路径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跨过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②________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（山脉）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--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淮河，到达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长江中下游平原，可能导致当地的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业受损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kern="100" dirty="0" smtClean="0"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4100"/>
              </a:lnSpc>
            </a:pP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台风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多发生在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________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（季节），它主要影响我国的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地区。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7" name="矩形 6146" descr="白色大理石"/>
          <p:cNvSpPr/>
          <p:nvPr/>
        </p:nvSpPr>
        <p:spPr>
          <a:xfrm>
            <a:off x="432985" y="743803"/>
            <a:ext cx="3639820" cy="703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多特殊天气和气象灾害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180499" y="556980"/>
            <a:ext cx="8889734" cy="10926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特殊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天气：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寒潮、梅雨、台风、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沙尘暴等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气象灾害：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洪涝、干旱、寒潮、梅雨、台风、沙尘暴等</a:t>
            </a:r>
            <a:endParaRPr lang="zh-CN" altLang="en-US" sz="2400" b="1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0892" y="476424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夏秋季节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2609" y="528938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东南沿海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75335" y="263458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内蒙古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5521" y="3182824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秦岭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8742" y="3706044"/>
            <a:ext cx="1039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农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983" y="2032344"/>
            <a:ext cx="4421242" cy="42162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093" y="2032344"/>
            <a:ext cx="75200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读</a:t>
            </a:r>
            <a:r>
              <a:rPr lang="en-US" altLang="zh-CN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zh-CN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影响中国的寒潮、台风路径</a:t>
            </a:r>
            <a:r>
              <a:rPr lang="en-US" altLang="zh-CN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zh-CN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图，</a:t>
            </a:r>
            <a:r>
              <a:rPr lang="zh-CN" altLang="en-US" sz="2600" kern="1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回答问题：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893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76" y="2518052"/>
            <a:ext cx="8757723" cy="3129979"/>
          </a:xfrm>
          <a:prstGeom prst="rect">
            <a:avLst/>
          </a:prstGeom>
        </p:spPr>
      </p:pic>
      <p:sp>
        <p:nvSpPr>
          <p:cNvPr id="6147" name="文本占位符 6146"/>
          <p:cNvSpPr>
            <a:spLocks noGrp="1"/>
          </p:cNvSpPr>
          <p:nvPr>
            <p:ph idx="1"/>
          </p:nvPr>
        </p:nvSpPr>
        <p:spPr>
          <a:xfrm>
            <a:off x="390431" y="874238"/>
            <a:ext cx="11568112" cy="17256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1" noProof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确定</a:t>
            </a:r>
            <a:r>
              <a:rPr lang="zh-CN" altLang="en-US" b="1" noProof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南北半球</a:t>
            </a:r>
            <a:r>
              <a:rPr lang="en-US" altLang="zh-CN" b="1" noProof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——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根据最冷、最热月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，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北半球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6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8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月气温高，南半球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12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noProof="1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月气温高</a:t>
            </a:r>
            <a:endParaRPr lang="en-US" altLang="zh-CN" noProof="1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1" noProof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判断</a:t>
            </a:r>
            <a:r>
              <a:rPr lang="zh-CN" altLang="en-US" b="1" noProof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气候类型</a:t>
            </a:r>
            <a:r>
              <a:rPr lang="en-US" altLang="zh-CN" b="1" noProof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——  </a:t>
            </a:r>
            <a:r>
              <a:rPr lang="zh-CN" altLang="en-US" sz="3600" b="1" noProof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</a:t>
            </a:r>
            <a:r>
              <a:rPr lang="zh-CN" altLang="en-US" sz="3600" b="1" noProof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温定带，以水定型</a:t>
            </a:r>
            <a:endParaRPr lang="zh-CN" altLang="en-US" b="1" noProof="1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3549978" y="350362"/>
            <a:ext cx="4536320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  <a:defRPr/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读气候资料图，识气候类型</a:t>
            </a:r>
          </a:p>
        </p:txBody>
      </p:sp>
      <p:sp>
        <p:nvSpPr>
          <p:cNvPr id="7" name="箭头: 五边形 6"/>
          <p:cNvSpPr/>
          <p:nvPr/>
        </p:nvSpPr>
        <p:spPr>
          <a:xfrm>
            <a:off x="2002372" y="5645704"/>
            <a:ext cx="1728192" cy="537908"/>
          </a:xfrm>
          <a:prstGeom prst="homePlate">
            <a:avLst/>
          </a:prstGeom>
          <a:blipFill dpi="0" rotWithShape="1">
            <a:blip r:embed="rId3"/>
            <a:srcRect/>
            <a:stretch>
              <a:fillRect l="-11045" t="-3006" r="-22624" b="-311081"/>
            </a:stretch>
          </a:blip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南半球</a:t>
            </a:r>
          </a:p>
        </p:txBody>
      </p:sp>
      <p:sp>
        <p:nvSpPr>
          <p:cNvPr id="8" name="箭头: 五边形 7"/>
          <p:cNvSpPr/>
          <p:nvPr/>
        </p:nvSpPr>
        <p:spPr>
          <a:xfrm>
            <a:off x="5867326" y="5633212"/>
            <a:ext cx="1728192" cy="537908"/>
          </a:xfrm>
          <a:prstGeom prst="homePlate">
            <a:avLst/>
          </a:prstGeom>
          <a:blipFill dpi="0" rotWithShape="1">
            <a:blip r:embed="rId3"/>
            <a:srcRect/>
            <a:stretch>
              <a:fillRect l="-11045" t="-3006" r="-22624" b="-311081"/>
            </a:stretch>
          </a:blip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北半球</a:t>
            </a:r>
          </a:p>
        </p:txBody>
      </p:sp>
      <p:sp>
        <p:nvSpPr>
          <p:cNvPr id="9" name="箭头: 五边形 8"/>
          <p:cNvSpPr/>
          <p:nvPr/>
        </p:nvSpPr>
        <p:spPr>
          <a:xfrm>
            <a:off x="3954385" y="5640622"/>
            <a:ext cx="1728192" cy="537908"/>
          </a:xfrm>
          <a:prstGeom prst="homePlate">
            <a:avLst/>
          </a:prstGeom>
          <a:blipFill dpi="0" rotWithShape="1">
            <a:blip r:embed="rId3"/>
            <a:srcRect/>
            <a:stretch>
              <a:fillRect l="-11045" t="-3006" r="-22624" b="-311081"/>
            </a:stretch>
          </a:blip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南半球</a:t>
            </a:r>
          </a:p>
        </p:txBody>
      </p:sp>
      <p:sp>
        <p:nvSpPr>
          <p:cNvPr id="10" name="箭头: 五边形 9"/>
          <p:cNvSpPr/>
          <p:nvPr/>
        </p:nvSpPr>
        <p:spPr>
          <a:xfrm>
            <a:off x="7780267" y="5618393"/>
            <a:ext cx="1728192" cy="537908"/>
          </a:xfrm>
          <a:prstGeom prst="homePlate">
            <a:avLst/>
          </a:prstGeom>
          <a:blipFill dpi="0" rotWithShape="1">
            <a:blip r:embed="rId3"/>
            <a:srcRect/>
            <a:stretch>
              <a:fillRect l="-11045" t="-3006" r="-22624" b="-311081"/>
            </a:stretch>
          </a:blip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北半球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78036" y="2557215"/>
            <a:ext cx="17911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地中海气候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17597" y="3820399"/>
            <a:ext cx="175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夏季炎热干燥</a:t>
            </a:r>
            <a:endParaRPr lang="en-US" altLang="zh-CN" sz="20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冬季温和多雨</a:t>
            </a:r>
            <a:endParaRPr lang="zh-CN" altLang="en-US" sz="20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58625" y="3722115"/>
            <a:ext cx="157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终年酷寒，</a:t>
            </a:r>
            <a:endParaRPr lang="en-US" altLang="zh-CN" sz="24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降水稀少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99861" y="2569994"/>
            <a:ext cx="15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苔原气候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7326" y="3758844"/>
            <a:ext cx="157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全年温和，</a:t>
            </a:r>
            <a:endParaRPr lang="en-US" altLang="zh-CN" sz="24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降水均匀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03339" y="2559102"/>
            <a:ext cx="1992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温带海洋性气候</a:t>
            </a:r>
            <a:endParaRPr lang="zh-CN" altLang="en-US" sz="20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95518" y="3783670"/>
            <a:ext cx="2347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夏季高温多雨</a:t>
            </a:r>
            <a:endParaRPr lang="en-US" altLang="zh-CN" sz="20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冬季寒冷干燥</a:t>
            </a:r>
            <a:endParaRPr lang="zh-CN" altLang="en-US" sz="20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21683" y="2579501"/>
            <a:ext cx="1992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温带季风气候</a:t>
            </a:r>
            <a:endParaRPr lang="zh-CN" altLang="en-US" sz="20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1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  <p:bldP spid="13" grpId="0" animBg="1"/>
      <p:bldP spid="15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411"/>
            <a:ext cx="12192000" cy="20203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660" y="339952"/>
            <a:ext cx="690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读某地月平均气温和降水量表，完成问题。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217" y="3176737"/>
            <a:ext cx="12050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）读表格数据可知，该地位于</a:t>
            </a:r>
            <a:r>
              <a:rPr lang="en-US" altLang="zh-CN" sz="2800" b="1" dirty="0" smtClean="0"/>
              <a:t>_____</a:t>
            </a:r>
            <a:r>
              <a:rPr lang="zh-CN" altLang="en-US" sz="2800" b="1" dirty="0" smtClean="0"/>
              <a:t>半球。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）由表格可知，该地降水集中于</a:t>
            </a:r>
            <a:r>
              <a:rPr lang="en-US" altLang="zh-CN" sz="2800" b="1" dirty="0" smtClean="0"/>
              <a:t>_______</a:t>
            </a:r>
            <a:r>
              <a:rPr lang="zh-CN" altLang="en-US" sz="2800" b="1" dirty="0" smtClean="0"/>
              <a:t>（季节）。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）此地气候类型是</a:t>
            </a:r>
            <a:r>
              <a:rPr lang="en-US" altLang="zh-CN" sz="2800" b="1" dirty="0" smtClean="0"/>
              <a:t>_______________</a:t>
            </a:r>
            <a:r>
              <a:rPr lang="zh-CN" altLang="en-US" sz="2800" b="1" dirty="0" smtClean="0"/>
              <a:t>，典型自然植被是</a:t>
            </a:r>
            <a:r>
              <a:rPr lang="en-US" altLang="zh-CN" sz="2800" b="1" dirty="0"/>
              <a:t>______________</a:t>
            </a:r>
            <a:endParaRPr lang="zh-CN" altLang="en-US" sz="2800" b="1" dirty="0"/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5596456" y="3176737"/>
            <a:ext cx="735978" cy="522287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5964445" y="3821011"/>
            <a:ext cx="923985" cy="522287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夏季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3759110" y="4514536"/>
            <a:ext cx="2733948" cy="522287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亚热带季风气候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9210224" y="4514536"/>
            <a:ext cx="3052990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亚热带常绿阔叶林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32310" y="1207827"/>
            <a:ext cx="2565779" cy="1685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35012" y="1507446"/>
            <a:ext cx="2360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夏季高温多雨</a:t>
            </a:r>
            <a:endParaRPr lang="en-US" altLang="zh-CN" sz="28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24083" y="1187917"/>
            <a:ext cx="1685499" cy="168549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20817" y="1139589"/>
            <a:ext cx="752903" cy="175373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81787" y="1507446"/>
            <a:ext cx="236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冬季温和少雨</a:t>
            </a:r>
            <a:endParaRPr lang="en-US" altLang="zh-CN" sz="24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2" grpId="0" animBg="1"/>
      <p:bldP spid="10" grpId="0"/>
      <p:bldP spid="11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59496" y="108755"/>
            <a:ext cx="9361040" cy="6638012"/>
            <a:chOff x="1559496" y="108755"/>
            <a:chExt cx="9361040" cy="6638012"/>
          </a:xfrm>
        </p:grpSpPr>
        <p:pic>
          <p:nvPicPr>
            <p:cNvPr id="43009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19" t="9563" r="12468"/>
            <a:stretch>
              <a:fillRect/>
            </a:stretch>
          </p:blipFill>
          <p:spPr bwMode="auto">
            <a:xfrm>
              <a:off x="1559496" y="108755"/>
              <a:ext cx="9361040" cy="663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6817866" y="108755"/>
              <a:ext cx="2142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85025" y="116632"/>
              <a:ext cx="2142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2</a:t>
              </a:r>
              <a:endParaRPr lang="zh-CN" altLang="en-US" sz="200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31504" y="2739205"/>
              <a:ext cx="2142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97286" y="4253026"/>
              <a:ext cx="2142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2</a:t>
              </a:r>
              <a:endParaRPr lang="zh-CN" altLang="en-US" sz="2000" b="1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895280" y="764704"/>
            <a:ext cx="688340" cy="4603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95281" y="1414941"/>
            <a:ext cx="1233167" cy="4603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23.5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922911" y="3717032"/>
            <a:ext cx="15970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沙漠气候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707386" y="3140968"/>
            <a:ext cx="2205038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热带草原气候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840488" y="3645024"/>
            <a:ext cx="1639888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地中海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745894" y="5170598"/>
            <a:ext cx="4165600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热带雨林气候南北两侧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48491" y="5728494"/>
            <a:ext cx="641667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回归线穿过的内陆和大陆西岸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662166" y="6282044"/>
            <a:ext cx="1155700" cy="398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-40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991544" y="3168886"/>
            <a:ext cx="3096344" cy="517749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3" name="圆角矩形 12"/>
          <p:cNvSpPr/>
          <p:nvPr/>
        </p:nvSpPr>
        <p:spPr>
          <a:xfrm>
            <a:off x="1991544" y="4612700"/>
            <a:ext cx="4032448" cy="517749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4" name="TextBox 5"/>
          <p:cNvSpPr txBox="1"/>
          <p:nvPr/>
        </p:nvSpPr>
        <p:spPr>
          <a:xfrm>
            <a:off x="253493" y="102557"/>
            <a:ext cx="1111284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当堂演练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2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767408" y="1292770"/>
            <a:ext cx="10444604" cy="4832092"/>
            <a:chOff x="335360" y="1142645"/>
            <a:chExt cx="10444604" cy="4832092"/>
          </a:xfrm>
        </p:grpSpPr>
        <p:sp>
          <p:nvSpPr>
            <p:cNvPr id="34817" name="TextBox 1"/>
            <p:cNvSpPr txBox="1">
              <a:spLocks noChangeArrowheads="1"/>
            </p:cNvSpPr>
            <p:nvPr/>
          </p:nvSpPr>
          <p:spPr bwMode="auto">
            <a:xfrm>
              <a:off x="335360" y="1142645"/>
              <a:ext cx="10444604" cy="483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2800" b="1" dirty="0">
                  <a:latin typeface="宋体" panose="02010600030101010101" pitchFamily="2" charset="-122"/>
                </a:rPr>
                <a:t>读右图，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回答3-4题</a:t>
              </a:r>
              <a:endParaRPr lang="en-US" altLang="zh-CN" sz="2800" b="1" dirty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800" b="1" dirty="0" smtClean="0">
                  <a:latin typeface="宋体" panose="02010600030101010101" pitchFamily="2" charset="-122"/>
                </a:rPr>
                <a:t>3.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乙</a:t>
              </a:r>
              <a:r>
                <a:rPr lang="en-US" altLang="zh-CN" sz="2800" b="1" dirty="0" err="1" smtClean="0">
                  <a:latin typeface="宋体" panose="02010600030101010101" pitchFamily="2" charset="-122"/>
                </a:rPr>
                <a:t>地气候类型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是（    ）</a:t>
              </a:r>
              <a:endParaRPr lang="en-US" altLang="zh-CN" sz="2800" b="1" dirty="0" smtClean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endParaRPr lang="en-US" altLang="zh-CN" sz="2800" b="1" dirty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endParaRPr lang="en-US" altLang="zh-CN" sz="2800" b="1" dirty="0" smtClean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endParaRPr lang="en-US" altLang="zh-CN" sz="2800" b="1" dirty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800" b="1" dirty="0" smtClean="0">
                  <a:latin typeface="宋体" panose="02010600030101010101" pitchFamily="2" charset="-122"/>
                </a:rPr>
                <a:t>    </a:t>
              </a:r>
              <a:endParaRPr lang="en-US" altLang="zh-CN" sz="2800" b="1" dirty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800" b="1" dirty="0" smtClean="0">
                  <a:latin typeface="宋体" panose="02010600030101010101" pitchFamily="2" charset="-122"/>
                </a:rPr>
                <a:t>    </a:t>
              </a:r>
              <a:r>
                <a:rPr lang="en-US" altLang="zh-CN" sz="2400" b="1" dirty="0" smtClean="0">
                  <a:latin typeface="宋体" panose="02010600030101010101" pitchFamily="2" charset="-122"/>
                </a:rPr>
                <a:t>A         B         C         D</a:t>
              </a:r>
              <a:endParaRPr lang="en-US" altLang="zh-CN" sz="2800" b="1" dirty="0">
                <a:latin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800" b="1" dirty="0" smtClean="0">
                  <a:latin typeface="宋体" panose="02010600030101010101" pitchFamily="2" charset="-122"/>
                </a:rPr>
                <a:t>4.6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月份我们进行中考的时候，有关</a:t>
              </a:r>
              <a:r>
                <a:rPr lang="en-US" altLang="zh-CN" sz="2800" b="1" dirty="0" err="1" smtClean="0">
                  <a:latin typeface="宋体" panose="02010600030101010101" pitchFamily="2" charset="-122"/>
                </a:rPr>
                <a:t>甲地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的气候特征描述正确的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是 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2800" b="1" dirty="0">
                  <a:latin typeface="宋体" panose="02010600030101010101" pitchFamily="2" charset="-122"/>
                </a:rPr>
                <a:t> 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                                                （    ）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2800" b="1" dirty="0" smtClean="0">
                  <a:latin typeface="宋体" panose="02010600030101010101" pitchFamily="2" charset="-122"/>
                </a:rPr>
                <a:t>   A.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多雨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    B.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少雨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   C.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温和</a:t>
              </a:r>
              <a:r>
                <a:rPr lang="en-US" altLang="zh-CN" sz="2800" b="1" dirty="0" smtClean="0">
                  <a:latin typeface="宋体" panose="02010600030101010101" pitchFamily="2" charset="-122"/>
                </a:rPr>
                <a:t>    D.</a:t>
              </a:r>
              <a:r>
                <a:rPr lang="zh-CN" altLang="en-US" sz="2800" b="1" dirty="0" smtClean="0">
                  <a:latin typeface="宋体" panose="02010600030101010101" pitchFamily="2" charset="-122"/>
                </a:rPr>
                <a:t>寒冷</a:t>
              </a:r>
              <a:endParaRPr lang="en-US" altLang="zh-CN" sz="2800" b="1" dirty="0" smtClean="0">
                <a:latin typeface="宋体" panose="02010600030101010101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69576" y="2114624"/>
              <a:ext cx="6361785" cy="1908867"/>
              <a:chOff x="263352" y="2091680"/>
              <a:chExt cx="6361785" cy="1908867"/>
            </a:xfrm>
          </p:grpSpPr>
          <p:pic>
            <p:nvPicPr>
              <p:cNvPr id="25" name="图片 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30"/>
              <a:stretch>
                <a:fillRect/>
              </a:stretch>
            </p:blipFill>
            <p:spPr bwMode="auto">
              <a:xfrm>
                <a:off x="263352" y="2099310"/>
                <a:ext cx="1512168" cy="1833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2" descr="image001[1]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32" b="-3926"/>
              <a:stretch>
                <a:fillRect/>
              </a:stretch>
            </p:blipFill>
            <p:spPr bwMode="auto">
              <a:xfrm>
                <a:off x="3337868" y="2094793"/>
                <a:ext cx="1478835" cy="1905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图片 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79" r="48418" b="-416"/>
              <a:stretch>
                <a:fillRect/>
              </a:stretch>
            </p:blipFill>
            <p:spPr bwMode="auto">
              <a:xfrm>
                <a:off x="5075210" y="2091680"/>
                <a:ext cx="1549927" cy="1841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1757131" y="2091680"/>
                <a:ext cx="1562100" cy="1828800"/>
                <a:chOff x="7542639" y="3419680"/>
                <a:chExt cx="1562100" cy="1828800"/>
              </a:xfrm>
            </p:grpSpPr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2639" y="3419680"/>
                  <a:ext cx="1562100" cy="1828800"/>
                </a:xfrm>
                <a:prstGeom prst="rect">
                  <a:avLst/>
                </a:prstGeom>
              </p:spPr>
            </p:pic>
            <p:sp>
              <p:nvSpPr>
                <p:cNvPr id="16" name="任意多边形 15"/>
                <p:cNvSpPr/>
                <p:nvPr/>
              </p:nvSpPr>
              <p:spPr>
                <a:xfrm>
                  <a:off x="7916091" y="3814354"/>
                  <a:ext cx="705395" cy="249645"/>
                </a:xfrm>
                <a:custGeom>
                  <a:avLst/>
                  <a:gdLst>
                    <a:gd name="connsiteX0" fmla="*/ 0 w 705395"/>
                    <a:gd name="connsiteY0" fmla="*/ 0 h 249645"/>
                    <a:gd name="connsiteX1" fmla="*/ 78378 w 705395"/>
                    <a:gd name="connsiteY1" fmla="*/ 104503 h 249645"/>
                    <a:gd name="connsiteX2" fmla="*/ 148046 w 705395"/>
                    <a:gd name="connsiteY2" fmla="*/ 165463 h 249645"/>
                    <a:gd name="connsiteX3" fmla="*/ 235132 w 705395"/>
                    <a:gd name="connsiteY3" fmla="*/ 243840 h 249645"/>
                    <a:gd name="connsiteX4" fmla="*/ 348343 w 705395"/>
                    <a:gd name="connsiteY4" fmla="*/ 243840 h 249645"/>
                    <a:gd name="connsiteX5" fmla="*/ 426720 w 705395"/>
                    <a:gd name="connsiteY5" fmla="*/ 243840 h 249645"/>
                    <a:gd name="connsiteX6" fmla="*/ 496389 w 705395"/>
                    <a:gd name="connsiteY6" fmla="*/ 191589 h 249645"/>
                    <a:gd name="connsiteX7" fmla="*/ 635726 w 705395"/>
                    <a:gd name="connsiteY7" fmla="*/ 95795 h 249645"/>
                    <a:gd name="connsiteX8" fmla="*/ 705395 w 705395"/>
                    <a:gd name="connsiteY8" fmla="*/ 17417 h 249645"/>
                    <a:gd name="connsiteX9" fmla="*/ 705395 w 705395"/>
                    <a:gd name="connsiteY9" fmla="*/ 17417 h 249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395" h="249645">
                      <a:moveTo>
                        <a:pt x="0" y="0"/>
                      </a:moveTo>
                      <a:cubicBezTo>
                        <a:pt x="26852" y="38463"/>
                        <a:pt x="53704" y="76926"/>
                        <a:pt x="78378" y="104503"/>
                      </a:cubicBezTo>
                      <a:cubicBezTo>
                        <a:pt x="103052" y="132080"/>
                        <a:pt x="121920" y="142240"/>
                        <a:pt x="148046" y="165463"/>
                      </a:cubicBezTo>
                      <a:cubicBezTo>
                        <a:pt x="174172" y="188686"/>
                        <a:pt x="201749" y="230777"/>
                        <a:pt x="235132" y="243840"/>
                      </a:cubicBezTo>
                      <a:cubicBezTo>
                        <a:pt x="268515" y="256903"/>
                        <a:pt x="348343" y="243840"/>
                        <a:pt x="348343" y="243840"/>
                      </a:cubicBezTo>
                      <a:cubicBezTo>
                        <a:pt x="380274" y="243840"/>
                        <a:pt x="402046" y="252549"/>
                        <a:pt x="426720" y="243840"/>
                      </a:cubicBezTo>
                      <a:cubicBezTo>
                        <a:pt x="451394" y="235132"/>
                        <a:pt x="461555" y="216263"/>
                        <a:pt x="496389" y="191589"/>
                      </a:cubicBezTo>
                      <a:cubicBezTo>
                        <a:pt x="531223" y="166915"/>
                        <a:pt x="600892" y="124824"/>
                        <a:pt x="635726" y="95795"/>
                      </a:cubicBezTo>
                      <a:cubicBezTo>
                        <a:pt x="670560" y="66766"/>
                        <a:pt x="705395" y="17417"/>
                        <a:pt x="705395" y="17417"/>
                      </a:cubicBezTo>
                      <a:lnTo>
                        <a:pt x="705395" y="17417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151545" y="1575249"/>
            <a:ext cx="543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170805" y="4956123"/>
            <a:ext cx="5549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B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484665" y="1407223"/>
            <a:ext cx="4879475" cy="3066957"/>
            <a:chOff x="6689133" y="338994"/>
            <a:chExt cx="4879475" cy="3066957"/>
          </a:xfrm>
        </p:grpSpPr>
        <p:sp>
          <p:nvSpPr>
            <p:cNvPr id="3" name="矩形 2"/>
            <p:cNvSpPr/>
            <p:nvPr/>
          </p:nvSpPr>
          <p:spPr>
            <a:xfrm>
              <a:off x="7486058" y="646460"/>
              <a:ext cx="3218454" cy="2278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4820" name="TextBox 7"/>
            <p:cNvSpPr txBox="1">
              <a:spLocks noChangeArrowheads="1"/>
            </p:cNvSpPr>
            <p:nvPr/>
          </p:nvSpPr>
          <p:spPr bwMode="auto">
            <a:xfrm>
              <a:off x="7261760" y="2944286"/>
              <a:ext cx="1183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20°E</a:t>
              </a:r>
              <a:endParaRPr lang="en-US" altLang="zh-CN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821" name="TextBox 8"/>
            <p:cNvSpPr txBox="1">
              <a:spLocks noChangeArrowheads="1"/>
            </p:cNvSpPr>
            <p:nvPr/>
          </p:nvSpPr>
          <p:spPr bwMode="auto">
            <a:xfrm>
              <a:off x="10416480" y="2944286"/>
              <a:ext cx="11521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30°E</a:t>
              </a:r>
              <a:endParaRPr lang="en-US" altLang="zh-CN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34822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161" y="1131757"/>
              <a:ext cx="1335087" cy="87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1533" y="1131757"/>
              <a:ext cx="1247775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4" name="TextBox 9"/>
            <p:cNvSpPr txBox="1">
              <a:spLocks noChangeArrowheads="1"/>
            </p:cNvSpPr>
            <p:nvPr/>
          </p:nvSpPr>
          <p:spPr bwMode="auto">
            <a:xfrm>
              <a:off x="6723396" y="2592424"/>
              <a:ext cx="1001713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latin typeface="黑体" panose="02010609060101010101" pitchFamily="2" charset="-122"/>
                  <a:ea typeface="黑体" panose="02010609060101010101" pitchFamily="2" charset="-122"/>
                </a:rPr>
                <a:t>32°</a:t>
              </a:r>
              <a:endPara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4825" name="TextBox 10"/>
            <p:cNvSpPr txBox="1">
              <a:spLocks noChangeArrowheads="1"/>
            </p:cNvSpPr>
            <p:nvPr/>
          </p:nvSpPr>
          <p:spPr bwMode="auto">
            <a:xfrm>
              <a:off x="6689133" y="1478235"/>
              <a:ext cx="1001713" cy="58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latin typeface="黑体" panose="02010609060101010101" pitchFamily="2" charset="-122"/>
                  <a:ea typeface="黑体" panose="02010609060101010101" pitchFamily="2" charset="-122"/>
                </a:rPr>
                <a:t>42°</a:t>
              </a:r>
              <a:endPara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4828" name="TextBox 8"/>
            <p:cNvSpPr txBox="1">
              <a:spLocks noChangeArrowheads="1"/>
            </p:cNvSpPr>
            <p:nvPr/>
          </p:nvSpPr>
          <p:spPr bwMode="auto">
            <a:xfrm>
              <a:off x="9580983" y="1983790"/>
              <a:ext cx="698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甲</a:t>
              </a:r>
            </a:p>
          </p:txBody>
        </p:sp>
        <p:cxnSp>
          <p:nvCxnSpPr>
            <p:cNvPr id="7" name="直接连接符 6"/>
            <p:cNvCxnSpPr>
              <a:stCxn id="3" idx="1"/>
              <a:endCxn id="3" idx="3"/>
            </p:cNvCxnSpPr>
            <p:nvPr/>
          </p:nvCxnSpPr>
          <p:spPr>
            <a:xfrm>
              <a:off x="7486058" y="1785702"/>
              <a:ext cx="321845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0"/>
            <p:cNvSpPr txBox="1">
              <a:spLocks noChangeArrowheads="1"/>
            </p:cNvSpPr>
            <p:nvPr/>
          </p:nvSpPr>
          <p:spPr bwMode="auto">
            <a:xfrm>
              <a:off x="6723397" y="338994"/>
              <a:ext cx="10102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latin typeface="黑体" panose="02010609060101010101" pitchFamily="2" charset="-122"/>
                  <a:ea typeface="黑体" panose="02010609060101010101" pitchFamily="2" charset="-122"/>
                </a:rPr>
                <a:t>52°</a:t>
              </a:r>
              <a:endPara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128448" y="2490462"/>
              <a:ext cx="72008" cy="11756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8781876" y="548680"/>
              <a:ext cx="698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dirty="0" smtClean="0"/>
                <a:t>乙</a:t>
              </a:r>
              <a:endParaRPr lang="zh-CN" altLang="en-US" sz="4000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9155294" y="1162657"/>
              <a:ext cx="72008" cy="11756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438606" y="661851"/>
              <a:ext cx="1262810" cy="2255520"/>
            </a:xfrm>
            <a:custGeom>
              <a:avLst/>
              <a:gdLst>
                <a:gd name="connsiteX0" fmla="*/ 0 w 1262810"/>
                <a:gd name="connsiteY0" fmla="*/ 0 h 2255520"/>
                <a:gd name="connsiteX1" fmla="*/ 26125 w 1262810"/>
                <a:gd name="connsiteY1" fmla="*/ 78378 h 2255520"/>
                <a:gd name="connsiteX2" fmla="*/ 52251 w 1262810"/>
                <a:gd name="connsiteY2" fmla="*/ 200298 h 2255520"/>
                <a:gd name="connsiteX3" fmla="*/ 95794 w 1262810"/>
                <a:gd name="connsiteY3" fmla="*/ 243840 h 2255520"/>
                <a:gd name="connsiteX4" fmla="*/ 113211 w 1262810"/>
                <a:gd name="connsiteY4" fmla="*/ 269966 h 2255520"/>
                <a:gd name="connsiteX5" fmla="*/ 165463 w 1262810"/>
                <a:gd name="connsiteY5" fmla="*/ 330926 h 2255520"/>
                <a:gd name="connsiteX6" fmla="*/ 191588 w 1262810"/>
                <a:gd name="connsiteY6" fmla="*/ 348343 h 2255520"/>
                <a:gd name="connsiteX7" fmla="*/ 217714 w 1262810"/>
                <a:gd name="connsiteY7" fmla="*/ 374469 h 2255520"/>
                <a:gd name="connsiteX8" fmla="*/ 252548 w 1262810"/>
                <a:gd name="connsiteY8" fmla="*/ 391886 h 2255520"/>
                <a:gd name="connsiteX9" fmla="*/ 287383 w 1262810"/>
                <a:gd name="connsiteY9" fmla="*/ 426720 h 2255520"/>
                <a:gd name="connsiteX10" fmla="*/ 322217 w 1262810"/>
                <a:gd name="connsiteY10" fmla="*/ 435429 h 2255520"/>
                <a:gd name="connsiteX11" fmla="*/ 348343 w 1262810"/>
                <a:gd name="connsiteY11" fmla="*/ 444138 h 2255520"/>
                <a:gd name="connsiteX12" fmla="*/ 365760 w 1262810"/>
                <a:gd name="connsiteY12" fmla="*/ 478972 h 2255520"/>
                <a:gd name="connsiteX13" fmla="*/ 322217 w 1262810"/>
                <a:gd name="connsiteY13" fmla="*/ 635726 h 2255520"/>
                <a:gd name="connsiteX14" fmla="*/ 226423 w 1262810"/>
                <a:gd name="connsiteY14" fmla="*/ 731520 h 2255520"/>
                <a:gd name="connsiteX15" fmla="*/ 209005 w 1262810"/>
                <a:gd name="connsiteY15" fmla="*/ 757646 h 2255520"/>
                <a:gd name="connsiteX16" fmla="*/ 243840 w 1262810"/>
                <a:gd name="connsiteY16" fmla="*/ 905692 h 2255520"/>
                <a:gd name="connsiteX17" fmla="*/ 330925 w 1262810"/>
                <a:gd name="connsiteY17" fmla="*/ 914400 h 2255520"/>
                <a:gd name="connsiteX18" fmla="*/ 400594 w 1262810"/>
                <a:gd name="connsiteY18" fmla="*/ 940526 h 2255520"/>
                <a:gd name="connsiteX19" fmla="*/ 531223 w 1262810"/>
                <a:gd name="connsiteY19" fmla="*/ 966652 h 2255520"/>
                <a:gd name="connsiteX20" fmla="*/ 722811 w 1262810"/>
                <a:gd name="connsiteY20" fmla="*/ 1001486 h 2255520"/>
                <a:gd name="connsiteX21" fmla="*/ 775063 w 1262810"/>
                <a:gd name="connsiteY21" fmla="*/ 1027612 h 2255520"/>
                <a:gd name="connsiteX22" fmla="*/ 801188 w 1262810"/>
                <a:gd name="connsiteY22" fmla="*/ 1036320 h 2255520"/>
                <a:gd name="connsiteX23" fmla="*/ 818605 w 1262810"/>
                <a:gd name="connsiteY23" fmla="*/ 1071155 h 2255520"/>
                <a:gd name="connsiteX24" fmla="*/ 801188 w 1262810"/>
                <a:gd name="connsiteY24" fmla="*/ 1245326 h 2255520"/>
                <a:gd name="connsiteX25" fmla="*/ 783771 w 1262810"/>
                <a:gd name="connsiteY25" fmla="*/ 1280160 h 2255520"/>
                <a:gd name="connsiteX26" fmla="*/ 757645 w 1262810"/>
                <a:gd name="connsiteY26" fmla="*/ 1367246 h 2255520"/>
                <a:gd name="connsiteX27" fmla="*/ 722811 w 1262810"/>
                <a:gd name="connsiteY27" fmla="*/ 1593669 h 2255520"/>
                <a:gd name="connsiteX28" fmla="*/ 783771 w 1262810"/>
                <a:gd name="connsiteY28" fmla="*/ 1828800 h 2255520"/>
                <a:gd name="connsiteX29" fmla="*/ 809897 w 1262810"/>
                <a:gd name="connsiteY29" fmla="*/ 1846218 h 2255520"/>
                <a:gd name="connsiteX30" fmla="*/ 844731 w 1262810"/>
                <a:gd name="connsiteY30" fmla="*/ 1854926 h 2255520"/>
                <a:gd name="connsiteX31" fmla="*/ 870857 w 1262810"/>
                <a:gd name="connsiteY31" fmla="*/ 1863635 h 2255520"/>
                <a:gd name="connsiteX32" fmla="*/ 905691 w 1262810"/>
                <a:gd name="connsiteY32" fmla="*/ 1889760 h 2255520"/>
                <a:gd name="connsiteX33" fmla="*/ 1018903 w 1262810"/>
                <a:gd name="connsiteY33" fmla="*/ 1907178 h 2255520"/>
                <a:gd name="connsiteX34" fmla="*/ 1079863 w 1262810"/>
                <a:gd name="connsiteY34" fmla="*/ 1924595 h 2255520"/>
                <a:gd name="connsiteX35" fmla="*/ 1097280 w 1262810"/>
                <a:gd name="connsiteY35" fmla="*/ 1959429 h 2255520"/>
                <a:gd name="connsiteX36" fmla="*/ 1105988 w 1262810"/>
                <a:gd name="connsiteY36" fmla="*/ 2151018 h 2255520"/>
                <a:gd name="connsiteX37" fmla="*/ 1158240 w 1262810"/>
                <a:gd name="connsiteY37" fmla="*/ 2168435 h 2255520"/>
                <a:gd name="connsiteX38" fmla="*/ 1227908 w 1262810"/>
                <a:gd name="connsiteY38" fmla="*/ 2185852 h 2255520"/>
                <a:gd name="connsiteX39" fmla="*/ 1262743 w 1262810"/>
                <a:gd name="connsiteY39" fmla="*/ 225552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62810" h="2255520">
                  <a:moveTo>
                    <a:pt x="0" y="0"/>
                  </a:moveTo>
                  <a:cubicBezTo>
                    <a:pt x="17783" y="44459"/>
                    <a:pt x="16749" y="36185"/>
                    <a:pt x="26125" y="78378"/>
                  </a:cubicBezTo>
                  <a:cubicBezTo>
                    <a:pt x="35141" y="118951"/>
                    <a:pt x="36122" y="161992"/>
                    <a:pt x="52251" y="200298"/>
                  </a:cubicBezTo>
                  <a:cubicBezTo>
                    <a:pt x="60216" y="219216"/>
                    <a:pt x="82277" y="228393"/>
                    <a:pt x="95794" y="243840"/>
                  </a:cubicBezTo>
                  <a:cubicBezTo>
                    <a:pt x="102686" y="251717"/>
                    <a:pt x="106673" y="261793"/>
                    <a:pt x="113211" y="269966"/>
                  </a:cubicBezTo>
                  <a:cubicBezTo>
                    <a:pt x="129930" y="290864"/>
                    <a:pt x="146539" y="312002"/>
                    <a:pt x="165463" y="330926"/>
                  </a:cubicBezTo>
                  <a:cubicBezTo>
                    <a:pt x="172864" y="338327"/>
                    <a:pt x="183548" y="341643"/>
                    <a:pt x="191588" y="348343"/>
                  </a:cubicBezTo>
                  <a:cubicBezTo>
                    <a:pt x="201049" y="356228"/>
                    <a:pt x="207692" y="367311"/>
                    <a:pt x="217714" y="374469"/>
                  </a:cubicBezTo>
                  <a:cubicBezTo>
                    <a:pt x="228278" y="382015"/>
                    <a:pt x="242162" y="384097"/>
                    <a:pt x="252548" y="391886"/>
                  </a:cubicBezTo>
                  <a:cubicBezTo>
                    <a:pt x="265685" y="401739"/>
                    <a:pt x="273458" y="418017"/>
                    <a:pt x="287383" y="426720"/>
                  </a:cubicBezTo>
                  <a:cubicBezTo>
                    <a:pt x="297532" y="433063"/>
                    <a:pt x="310709" y="432141"/>
                    <a:pt x="322217" y="435429"/>
                  </a:cubicBezTo>
                  <a:cubicBezTo>
                    <a:pt x="331044" y="437951"/>
                    <a:pt x="339634" y="441235"/>
                    <a:pt x="348343" y="444138"/>
                  </a:cubicBezTo>
                  <a:cubicBezTo>
                    <a:pt x="354149" y="455749"/>
                    <a:pt x="364835" y="466023"/>
                    <a:pt x="365760" y="478972"/>
                  </a:cubicBezTo>
                  <a:cubicBezTo>
                    <a:pt x="369635" y="533227"/>
                    <a:pt x="356599" y="592176"/>
                    <a:pt x="322217" y="635726"/>
                  </a:cubicBezTo>
                  <a:cubicBezTo>
                    <a:pt x="294235" y="671170"/>
                    <a:pt x="251473" y="693947"/>
                    <a:pt x="226423" y="731520"/>
                  </a:cubicBezTo>
                  <a:lnTo>
                    <a:pt x="209005" y="757646"/>
                  </a:lnTo>
                  <a:cubicBezTo>
                    <a:pt x="199801" y="812874"/>
                    <a:pt x="182522" y="856638"/>
                    <a:pt x="243840" y="905692"/>
                  </a:cubicBezTo>
                  <a:cubicBezTo>
                    <a:pt x="266620" y="923916"/>
                    <a:pt x="301897" y="911497"/>
                    <a:pt x="330925" y="914400"/>
                  </a:cubicBezTo>
                  <a:cubicBezTo>
                    <a:pt x="354148" y="923109"/>
                    <a:pt x="376595" y="934265"/>
                    <a:pt x="400594" y="940526"/>
                  </a:cubicBezTo>
                  <a:cubicBezTo>
                    <a:pt x="443561" y="951735"/>
                    <a:pt x="487680" y="957943"/>
                    <a:pt x="531223" y="966652"/>
                  </a:cubicBezTo>
                  <a:cubicBezTo>
                    <a:pt x="652934" y="990994"/>
                    <a:pt x="589112" y="979203"/>
                    <a:pt x="722811" y="1001486"/>
                  </a:cubicBezTo>
                  <a:cubicBezTo>
                    <a:pt x="740228" y="1010195"/>
                    <a:pt x="757268" y="1019703"/>
                    <a:pt x="775063" y="1027612"/>
                  </a:cubicBezTo>
                  <a:cubicBezTo>
                    <a:pt x="783451" y="1031340"/>
                    <a:pt x="794697" y="1029829"/>
                    <a:pt x="801188" y="1036320"/>
                  </a:cubicBezTo>
                  <a:cubicBezTo>
                    <a:pt x="810368" y="1045500"/>
                    <a:pt x="812799" y="1059543"/>
                    <a:pt x="818605" y="1071155"/>
                  </a:cubicBezTo>
                  <a:cubicBezTo>
                    <a:pt x="812799" y="1129212"/>
                    <a:pt x="810780" y="1187773"/>
                    <a:pt x="801188" y="1245326"/>
                  </a:cubicBezTo>
                  <a:cubicBezTo>
                    <a:pt x="799054" y="1258131"/>
                    <a:pt x="788137" y="1267934"/>
                    <a:pt x="783771" y="1280160"/>
                  </a:cubicBezTo>
                  <a:cubicBezTo>
                    <a:pt x="773578" y="1308701"/>
                    <a:pt x="765358" y="1337937"/>
                    <a:pt x="757645" y="1367246"/>
                  </a:cubicBezTo>
                  <a:cubicBezTo>
                    <a:pt x="733649" y="1458432"/>
                    <a:pt x="735558" y="1485319"/>
                    <a:pt x="722811" y="1593669"/>
                  </a:cubicBezTo>
                  <a:cubicBezTo>
                    <a:pt x="738251" y="1682448"/>
                    <a:pt x="721670" y="1766699"/>
                    <a:pt x="783771" y="1828800"/>
                  </a:cubicBezTo>
                  <a:cubicBezTo>
                    <a:pt x="791172" y="1836201"/>
                    <a:pt x="800277" y="1842095"/>
                    <a:pt x="809897" y="1846218"/>
                  </a:cubicBezTo>
                  <a:cubicBezTo>
                    <a:pt x="820898" y="1850933"/>
                    <a:pt x="833223" y="1851638"/>
                    <a:pt x="844731" y="1854926"/>
                  </a:cubicBezTo>
                  <a:cubicBezTo>
                    <a:pt x="853558" y="1857448"/>
                    <a:pt x="862148" y="1860732"/>
                    <a:pt x="870857" y="1863635"/>
                  </a:cubicBezTo>
                  <a:cubicBezTo>
                    <a:pt x="882468" y="1872343"/>
                    <a:pt x="892709" y="1883269"/>
                    <a:pt x="905691" y="1889760"/>
                  </a:cubicBezTo>
                  <a:cubicBezTo>
                    <a:pt x="927241" y="1900535"/>
                    <a:pt x="1013814" y="1906613"/>
                    <a:pt x="1018903" y="1907178"/>
                  </a:cubicBezTo>
                  <a:cubicBezTo>
                    <a:pt x="1039223" y="1912984"/>
                    <a:pt x="1062279" y="1912873"/>
                    <a:pt x="1079863" y="1924595"/>
                  </a:cubicBezTo>
                  <a:cubicBezTo>
                    <a:pt x="1090665" y="1931796"/>
                    <a:pt x="1095792" y="1946533"/>
                    <a:pt x="1097280" y="1959429"/>
                  </a:cubicBezTo>
                  <a:cubicBezTo>
                    <a:pt x="1104608" y="2022937"/>
                    <a:pt x="1088088" y="2089646"/>
                    <a:pt x="1105988" y="2151018"/>
                  </a:cubicBezTo>
                  <a:cubicBezTo>
                    <a:pt x="1111129" y="2168643"/>
                    <a:pt x="1140429" y="2163982"/>
                    <a:pt x="1158240" y="2168435"/>
                  </a:cubicBezTo>
                  <a:lnTo>
                    <a:pt x="1227908" y="2185852"/>
                  </a:lnTo>
                  <a:cubicBezTo>
                    <a:pt x="1265963" y="2242934"/>
                    <a:pt x="1262743" y="2217170"/>
                    <a:pt x="1262743" y="2255520"/>
                  </a:cubicBezTo>
                </a:path>
              </a:pathLst>
            </a:custGeom>
            <a:noFill/>
            <a:ln w="38100">
              <a:solidFill>
                <a:srgbClr val="180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5"/>
          <p:cNvSpPr txBox="1"/>
          <p:nvPr/>
        </p:nvSpPr>
        <p:spPr>
          <a:xfrm>
            <a:off x="253493" y="102557"/>
            <a:ext cx="1111284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当堂演练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57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78836" y="2469516"/>
            <a:ext cx="6147403" cy="1531588"/>
            <a:chOff x="407368" y="3647163"/>
            <a:chExt cx="7756842" cy="18740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r="31412"/>
            <a:stretch>
              <a:fillRect/>
            </a:stretch>
          </p:blipFill>
          <p:spPr>
            <a:xfrm>
              <a:off x="431896" y="3647163"/>
              <a:ext cx="7732314" cy="187408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407368" y="3861048"/>
              <a:ext cx="2880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6</a:t>
              </a:r>
              <a:endParaRPr lang="zh-CN" altLang="en-US" sz="24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35600"/>
            <a:ext cx="9805731" cy="2558193"/>
            <a:chOff x="-15862" y="131649"/>
            <a:chExt cx="11616210" cy="292494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r="22778"/>
            <a:stretch>
              <a:fillRect/>
            </a:stretch>
          </p:blipFill>
          <p:spPr>
            <a:xfrm>
              <a:off x="-15862" y="131649"/>
              <a:ext cx="11616210" cy="292494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51384" y="591071"/>
              <a:ext cx="2880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5</a:t>
              </a:r>
              <a:endParaRPr lang="zh-CN" altLang="en-US" sz="2400" b="1" dirty="0"/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232502" y="3004524"/>
            <a:ext cx="2441219" cy="461571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374" y="793860"/>
            <a:ext cx="2820030" cy="25944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825"/>
          <a:stretch>
            <a:fillRect/>
          </a:stretch>
        </p:blipFill>
        <p:spPr>
          <a:xfrm>
            <a:off x="6530470" y="2531717"/>
            <a:ext cx="2524674" cy="171313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657119" y="1678376"/>
            <a:ext cx="2302003" cy="517749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388055" y="4756278"/>
            <a:ext cx="8747400" cy="1421928"/>
          </a:xfrm>
          <a:prstGeom prst="rect">
            <a:avLst/>
          </a:prstGeom>
          <a:solidFill>
            <a:srgbClr val="F1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7.</a:t>
            </a:r>
            <a:r>
              <a:rPr lang="zh-CN" altLang="en-US" sz="2400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读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等温线示意图，完成下题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①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该地位于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___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（南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北）半球；判断理由是</a:t>
            </a:r>
            <a:r>
              <a:rPr lang="en-US" altLang="zh-CN" sz="2400" b="1" dirty="0" smtClean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_________________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②此时该地处于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___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（夏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冬）季，大约是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____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月左右。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6338578" y="5096577"/>
            <a:ext cx="2428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越往南气温越低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970606" y="5157119"/>
            <a:ext cx="820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南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2567609" y="5618784"/>
            <a:ext cx="82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夏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6120101" y="5618784"/>
            <a:ext cx="82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宋体" panose="02010600030101010101" pitchFamily="2" charset="-122"/>
              </a:rPr>
              <a:t>一</a:t>
            </a:r>
          </a:p>
        </p:txBody>
      </p:sp>
      <p:pic>
        <p:nvPicPr>
          <p:cNvPr id="20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79" y="4117393"/>
            <a:ext cx="3228613" cy="242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椭圆 20"/>
          <p:cNvSpPr/>
          <p:nvPr/>
        </p:nvSpPr>
        <p:spPr>
          <a:xfrm>
            <a:off x="9927454" y="4845562"/>
            <a:ext cx="82200" cy="1029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22" name="椭圆 21"/>
          <p:cNvSpPr/>
          <p:nvPr/>
        </p:nvSpPr>
        <p:spPr>
          <a:xfrm>
            <a:off x="11150201" y="4816141"/>
            <a:ext cx="82200" cy="983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23" name="文本框 22"/>
          <p:cNvSpPr txBox="1"/>
          <p:nvPr/>
        </p:nvSpPr>
        <p:spPr>
          <a:xfrm>
            <a:off x="10135363" y="4101339"/>
            <a:ext cx="362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87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 bldLvl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60"/>
          <p:cNvSpPr txBox="1">
            <a:spLocks noChangeArrowheads="1"/>
          </p:cNvSpPr>
          <p:nvPr/>
        </p:nvSpPr>
        <p:spPr bwMode="auto">
          <a:xfrm>
            <a:off x="161686" y="321661"/>
            <a:ext cx="924668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8.</a:t>
            </a:r>
            <a:r>
              <a:rPr lang="zh-CN" altLang="en-US" sz="2800" b="1" dirty="0"/>
              <a:t>读右</a:t>
            </a:r>
            <a:r>
              <a:rPr lang="zh-CN" altLang="en-US" sz="2800" b="1" dirty="0" smtClean="0"/>
              <a:t>图，完成下列问题。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）图示亚欧大陆</a:t>
            </a:r>
            <a:r>
              <a:rPr lang="zh-CN" altLang="en-US" sz="2800" b="1" dirty="0" smtClean="0"/>
              <a:t>东岸气候</a:t>
            </a:r>
            <a:r>
              <a:rPr lang="zh-CN" altLang="en-US" sz="2800" b="1" dirty="0"/>
              <a:t>类型依次</a:t>
            </a:r>
            <a:r>
              <a:rPr lang="zh-CN" altLang="en-US" sz="2800" b="1" dirty="0" smtClean="0"/>
              <a:t>为</a:t>
            </a:r>
            <a:r>
              <a:rPr lang="en-US" altLang="zh-CN" sz="2800" b="1" dirty="0" smtClean="0"/>
              <a:t>H____________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D_______________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C_____________</a:t>
            </a:r>
            <a:r>
              <a:rPr lang="zh-CN" altLang="en-US" sz="2800" b="1" dirty="0" smtClean="0"/>
              <a:t>，这种气候差异是</a:t>
            </a:r>
            <a:r>
              <a:rPr lang="en-US" altLang="zh-CN" sz="2800" b="1" dirty="0" smtClean="0"/>
              <a:t>_______</a:t>
            </a:r>
            <a:r>
              <a:rPr lang="zh-CN" altLang="en-US" sz="2800" b="1" dirty="0"/>
              <a:t>因素导致的。</a:t>
            </a:r>
          </a:p>
        </p:txBody>
      </p:sp>
      <p:sp>
        <p:nvSpPr>
          <p:cNvPr id="33793" name="Text Box 16"/>
          <p:cNvSpPr txBox="1">
            <a:spLocks noChangeArrowheads="1"/>
          </p:cNvSpPr>
          <p:nvPr/>
        </p:nvSpPr>
        <p:spPr bwMode="auto">
          <a:xfrm>
            <a:off x="6765872" y="980728"/>
            <a:ext cx="2427883" cy="522288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热带季风气候</a:t>
            </a:r>
          </a:p>
        </p:txBody>
      </p:sp>
      <p:sp>
        <p:nvSpPr>
          <p:cNvPr id="33794" name="Text Box 17"/>
          <p:cNvSpPr txBox="1">
            <a:spLocks noChangeArrowheads="1"/>
          </p:cNvSpPr>
          <p:nvPr/>
        </p:nvSpPr>
        <p:spPr bwMode="auto">
          <a:xfrm>
            <a:off x="511708" y="1673866"/>
            <a:ext cx="2733948" cy="522287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亚热带季风气候</a:t>
            </a:r>
          </a:p>
        </p:txBody>
      </p:sp>
      <p:sp>
        <p:nvSpPr>
          <p:cNvPr id="33795" name="Text Box 18"/>
          <p:cNvSpPr txBox="1">
            <a:spLocks noChangeArrowheads="1"/>
          </p:cNvSpPr>
          <p:nvPr/>
        </p:nvSpPr>
        <p:spPr bwMode="auto">
          <a:xfrm>
            <a:off x="3746630" y="1635823"/>
            <a:ext cx="2392958" cy="522288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温带季风气候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337497" y="2268161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纬度</a:t>
            </a:r>
            <a:endParaRPr lang="zh-CN" altLang="en-US" sz="32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-171" r="48778" b="47607"/>
          <a:stretch>
            <a:fillRect/>
          </a:stretch>
        </p:blipFill>
        <p:spPr bwMode="auto">
          <a:xfrm>
            <a:off x="9193755" y="1"/>
            <a:ext cx="2884389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66"/>
          <p:cNvSpPr txBox="1">
            <a:spLocks noChangeArrowheads="1"/>
          </p:cNvSpPr>
          <p:nvPr/>
        </p:nvSpPr>
        <p:spPr bwMode="auto">
          <a:xfrm>
            <a:off x="180928" y="2780928"/>
            <a:ext cx="117651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CDH</a:t>
            </a:r>
            <a:r>
              <a:rPr lang="zh-CN" altLang="en-US" sz="2800" b="1" dirty="0" smtClean="0"/>
              <a:t>三地的主要气候优势是</a:t>
            </a:r>
            <a:r>
              <a:rPr lang="en-US" altLang="zh-CN" sz="2800" b="1" dirty="0" smtClean="0"/>
              <a:t>__________</a:t>
            </a:r>
            <a:r>
              <a:rPr lang="zh-CN" altLang="en-US" sz="2800" b="1" dirty="0" smtClean="0"/>
              <a:t>，但是由于夏季风进退时间和强弱程度不一，易发生</a:t>
            </a:r>
            <a:r>
              <a:rPr lang="en-US" altLang="zh-CN" sz="2800" b="1" dirty="0" smtClean="0"/>
              <a:t>_______</a:t>
            </a:r>
            <a:r>
              <a:rPr lang="zh-CN" altLang="en-US" sz="2800" b="1" dirty="0" smtClean="0"/>
              <a:t>灾害。</a:t>
            </a:r>
            <a:endParaRPr lang="zh-CN" altLang="en-US" sz="2800" b="1" dirty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5363157" y="2801823"/>
            <a:ext cx="1908102" cy="584775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雨热同期</a:t>
            </a:r>
            <a:endParaRPr lang="zh-CN" altLang="en-US" sz="32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009905" y="3481844"/>
            <a:ext cx="1055363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旱涝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0928" y="3992268"/>
            <a:ext cx="114862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zh-CN" altLang="en-US" sz="2800" b="1" dirty="0"/>
              <a:t>图</a:t>
            </a:r>
            <a:r>
              <a:rPr lang="zh-CN" altLang="en-US" sz="2800" b="1" dirty="0" smtClean="0"/>
              <a:t>中字母</a:t>
            </a:r>
            <a:r>
              <a:rPr lang="en-US" altLang="zh-CN" sz="2800" b="1" dirty="0" smtClean="0"/>
              <a:t>I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B</a:t>
            </a:r>
            <a:r>
              <a:rPr lang="zh-CN" altLang="en-US" sz="2800" b="1" dirty="0" smtClean="0"/>
              <a:t>代表的气候类型</a:t>
            </a:r>
            <a:r>
              <a:rPr lang="en-US" altLang="zh-CN" sz="2800" b="1" dirty="0" smtClean="0"/>
              <a:t>I_______________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B_____________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I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B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C</a:t>
            </a:r>
            <a:r>
              <a:rPr lang="zh-CN" altLang="en-US" sz="2800" b="1" dirty="0"/>
              <a:t>气候</a:t>
            </a:r>
            <a:r>
              <a:rPr lang="zh-CN" altLang="en-US" sz="2800" b="1" dirty="0" smtClean="0"/>
              <a:t>差异明显，其中温差最大，降水最少的是</a:t>
            </a:r>
            <a:r>
              <a:rPr lang="en-US" altLang="zh-CN" sz="2800" b="1" dirty="0" smtClean="0"/>
              <a:t>____</a:t>
            </a:r>
            <a:r>
              <a:rPr lang="zh-CN" altLang="en-US" sz="2800" b="1" dirty="0" smtClean="0"/>
              <a:t>气候（填字母），这种变化主要是三地的</a:t>
            </a:r>
            <a:r>
              <a:rPr lang="en-US" altLang="zh-CN" sz="2800" b="1" dirty="0" smtClean="0"/>
              <a:t>___________</a:t>
            </a:r>
            <a:r>
              <a:rPr lang="zh-CN" altLang="en-US" sz="2800" b="1" dirty="0" smtClean="0"/>
              <a:t>不同导致的。</a:t>
            </a:r>
            <a:endParaRPr lang="zh-CN" altLang="en-US" sz="2800" b="1" dirty="0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926238" y="4036676"/>
            <a:ext cx="2690042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温带海洋性气候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116561" y="4036676"/>
            <a:ext cx="2690042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温带大陆性气候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9644656" y="4690854"/>
            <a:ext cx="504056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063497" y="5291237"/>
            <a:ext cx="1687014" cy="52322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74001">
                <a:srgbClr val="E0F1F2"/>
              </a:gs>
              <a:gs pos="83000">
                <a:srgbClr val="E0F1F2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海陆位置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3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" grpId="0" bldLvl="0" animBg="1"/>
      <p:bldP spid="33794" grpId="0" bldLvl="0" animBg="1"/>
      <p:bldP spid="33795" grpId="0" bldLvl="0" animBg="1"/>
      <p:bldP spid="63" grpId="0"/>
      <p:bldP spid="11" grpId="0"/>
      <p:bldP spid="12" grpId="0" bldLvl="0" animBg="1"/>
      <p:bldP spid="13" grpId="0" bldLvl="0" animBg="1"/>
      <p:bldP spid="2" grpId="0"/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479425" y="549275"/>
            <a:ext cx="11233150" cy="503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复习目标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、能运用世界气候类型分布图说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出主要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气候类型的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名称和分布规律。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、会运用气温、降水量资料，说出气温和降水量随时间的变化特点，判读气候类型，说出气候特点。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会举例说明纬度位置、海陆分布、地形地势等因素对气候的影响。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会举例说明气候对生产和生活的影响。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0"/>
          <p:cNvSpPr txBox="1"/>
          <p:nvPr/>
        </p:nvSpPr>
        <p:spPr>
          <a:xfrm>
            <a:off x="1139528" y="1012602"/>
            <a:ext cx="7881582" cy="769441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考点</a:t>
            </a:r>
            <a:r>
              <a:rPr lang="en-US" altLang="zh-C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2——</a:t>
            </a:r>
            <a:r>
              <a:rPr lang="zh-CN" altLang="en-US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影响气候的主要因素</a:t>
            </a:r>
            <a:endParaRPr lang="zh-CN" altLang="en-US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ea typeface="黑体" panose="02010609060101010101" pitchFamily="2" charset="-122"/>
            </a:endParaRPr>
          </a:p>
        </p:txBody>
      </p:sp>
      <p:sp>
        <p:nvSpPr>
          <p:cNvPr id="67588" name="Text Box 1031"/>
          <p:cNvSpPr txBox="1">
            <a:spLocks noChangeArrowheads="1"/>
          </p:cNvSpPr>
          <p:nvPr/>
        </p:nvSpPr>
        <p:spPr bwMode="auto">
          <a:xfrm>
            <a:off x="1224946" y="3241446"/>
            <a:ext cx="97249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_GB2312"/>
                <a:ea typeface="楷体_GB2312"/>
                <a:cs typeface="楷体_GB2312"/>
              </a:rPr>
              <a:t>    </a:t>
            </a:r>
            <a:r>
              <a:rPr lang="zh-CN" altLang="en-US" sz="3200" b="1" dirty="0" smtClean="0">
                <a:latin typeface="楷体_GB2312"/>
                <a:ea typeface="楷体_GB2312"/>
                <a:cs typeface="楷体_GB2312"/>
              </a:rPr>
              <a:t>哪些因素导致了世界各地的气候差异呢？</a:t>
            </a:r>
            <a:endParaRPr lang="zh-CN" altLang="en-US" sz="3200" b="1" dirty="0">
              <a:latin typeface="楷体_GB2312"/>
              <a:ea typeface="楷体_GB2312"/>
              <a:cs typeface="楷体_GB2312"/>
            </a:endParaRPr>
          </a:p>
        </p:txBody>
      </p:sp>
      <p:pic>
        <p:nvPicPr>
          <p:cNvPr id="67589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04787"/>
            <a:ext cx="2320274" cy="192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AutoShape 1029"/>
          <p:cNvSpPr>
            <a:spLocks noChangeArrowheads="1"/>
          </p:cNvSpPr>
          <p:nvPr/>
        </p:nvSpPr>
        <p:spPr bwMode="auto">
          <a:xfrm>
            <a:off x="429904" y="2108368"/>
            <a:ext cx="1931278" cy="863656"/>
          </a:xfrm>
          <a:prstGeom prst="cloudCallout">
            <a:avLst>
              <a:gd name="adj1" fmla="val 63542"/>
              <a:gd name="adj2" fmla="val 82569"/>
            </a:avLst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 w="3175">
            <a:solidFill>
              <a:srgbClr val="CC6600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思考</a:t>
            </a:r>
            <a:endParaRPr lang="zh-CN" altLang="en-US" sz="36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_GB231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246129" y="1781871"/>
            <a:ext cx="4676274" cy="297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80319" y="1916754"/>
            <a:ext cx="4676274" cy="297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77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9"/>
          <p:cNvSpPr>
            <a:spLocks noChangeArrowheads="1"/>
          </p:cNvSpPr>
          <p:nvPr/>
        </p:nvSpPr>
        <p:spPr bwMode="auto">
          <a:xfrm>
            <a:off x="2422815" y="4662246"/>
            <a:ext cx="8675566" cy="1532334"/>
          </a:xfrm>
          <a:prstGeom prst="flowChartAlternateProcess">
            <a:avLst/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99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东南亚的新加坡和我国南极中山站的气候差异明显，你认为主要是受</a:t>
            </a:r>
            <a:r>
              <a:rPr lang="en-US" altLang="zh-CN" sz="2800" dirty="0" smtClean="0">
                <a:solidFill>
                  <a:srgbClr val="99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___________</a:t>
            </a:r>
            <a:r>
              <a:rPr lang="zh-CN" altLang="en-US" sz="2800" dirty="0" smtClean="0">
                <a:solidFill>
                  <a:srgbClr val="99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因素的影响。</a:t>
            </a:r>
            <a:endParaRPr lang="zh-CN" altLang="en-US" sz="2800" dirty="0">
              <a:solidFill>
                <a:srgbClr val="9933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sp>
        <p:nvSpPr>
          <p:cNvPr id="38916" name="AutoShape 1029"/>
          <p:cNvSpPr>
            <a:spLocks noChangeArrowheads="1"/>
          </p:cNvSpPr>
          <p:nvPr/>
        </p:nvSpPr>
        <p:spPr bwMode="auto">
          <a:xfrm>
            <a:off x="336597" y="4820139"/>
            <a:ext cx="1828800" cy="635000"/>
          </a:xfrm>
          <a:prstGeom prst="cloudCallout">
            <a:avLst>
              <a:gd name="adj1" fmla="val 57204"/>
              <a:gd name="adj2" fmla="val 32468"/>
            </a:avLst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 w="3175">
            <a:solidFill>
              <a:srgbClr val="CC6600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993300"/>
                </a:solidFill>
                <a:latin typeface="Garamond" panose="02020404030301010803" pitchFamily="18" charset="0"/>
                <a:ea typeface="楷体_GB2312"/>
                <a:cs typeface="楷体_GB2312"/>
              </a:rPr>
              <a:t>想一想</a:t>
            </a:r>
            <a:endParaRPr lang="zh-CN" altLang="en-US" sz="2400" b="1" dirty="0">
              <a:solidFill>
                <a:srgbClr val="993300"/>
              </a:solidFill>
              <a:latin typeface="Garamond" panose="02020404030301010803" pitchFamily="18" charset="0"/>
              <a:ea typeface="楷体_GB2312"/>
              <a:cs typeface="楷体_GB2312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5384295" y="5368817"/>
            <a:ext cx="139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纬度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2" name="图片 33799" descr="p66-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87" y="426011"/>
            <a:ext cx="34067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33794"/>
          <p:cNvSpPr>
            <a:spLocks noChangeArrowheads="1"/>
          </p:cNvSpPr>
          <p:nvPr/>
        </p:nvSpPr>
        <p:spPr bwMode="auto">
          <a:xfrm>
            <a:off x="8620595" y="1047821"/>
            <a:ext cx="3571405" cy="904863"/>
          </a:xfrm>
          <a:prstGeom prst="rect">
            <a:avLst/>
          </a:prstGeom>
          <a:ln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一</a:t>
            </a:r>
            <a:r>
              <a:rPr lang="en-US" altLang="zh-CN" sz="2400" dirty="0" smtClean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.</a:t>
            </a:r>
            <a:r>
              <a:rPr lang="zh-CN" altLang="en-US" sz="2400" dirty="0" smtClean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影响</a:t>
            </a:r>
            <a:r>
              <a:rPr lang="zh-CN" altLang="en-US" sz="2400" dirty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气候的主要</a:t>
            </a:r>
            <a:r>
              <a:rPr lang="zh-CN" altLang="en-US" sz="2400" dirty="0" smtClean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因素</a:t>
            </a:r>
            <a:endParaRPr lang="en-US" altLang="zh-CN" sz="2400" dirty="0" smtClean="0">
              <a:solidFill>
                <a:schemeClr val="hlink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——</a:t>
            </a:r>
            <a:r>
              <a:rPr lang="zh-CN" altLang="en-US" sz="2400" dirty="0">
                <a:solidFill>
                  <a:schemeClr val="hlin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纬度位置</a:t>
            </a:r>
          </a:p>
        </p:txBody>
      </p:sp>
      <p:pic>
        <p:nvPicPr>
          <p:cNvPr id="14" name="图片 33798" descr="p66-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58" y="438903"/>
            <a:ext cx="34067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33800"/>
          <p:cNvSpPr>
            <a:spLocks noChangeArrowheads="1"/>
          </p:cNvSpPr>
          <p:nvPr/>
        </p:nvSpPr>
        <p:spPr bwMode="auto">
          <a:xfrm>
            <a:off x="923926" y="3948015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latin typeface="楷体_GB2312"/>
                <a:ea typeface="楷体_GB2312"/>
                <a:cs typeface="楷体_GB2312"/>
              </a:rPr>
              <a:t>新加坡</a:t>
            </a:r>
            <a:endParaRPr lang="zh-CN" altLang="en-US" sz="2800" b="1" dirty="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6" name="矩形 33801"/>
          <p:cNvSpPr>
            <a:spLocks noChangeArrowheads="1"/>
          </p:cNvSpPr>
          <p:nvPr/>
        </p:nvSpPr>
        <p:spPr bwMode="auto">
          <a:xfrm>
            <a:off x="6318051" y="3963701"/>
            <a:ext cx="152400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latin typeface="楷体_GB2312"/>
                <a:ea typeface="楷体_GB2312"/>
                <a:cs typeface="楷体_GB2312"/>
              </a:rPr>
              <a:t>中山站</a:t>
            </a:r>
            <a:endParaRPr lang="zh-CN" altLang="en-US" sz="2800" b="1" dirty="0">
              <a:latin typeface="楷体_GB2312"/>
              <a:ea typeface="楷体_GB2312"/>
              <a:cs typeface="楷体_GB2312"/>
            </a:endParaRPr>
          </a:p>
        </p:txBody>
      </p:sp>
      <p:pic>
        <p:nvPicPr>
          <p:cNvPr id="17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826" y="279455"/>
            <a:ext cx="6731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3794"/>
          <p:cNvSpPr>
            <a:spLocks noChangeArrowheads="1"/>
          </p:cNvSpPr>
          <p:nvPr/>
        </p:nvSpPr>
        <p:spPr bwMode="auto">
          <a:xfrm>
            <a:off x="7466400" y="2047563"/>
            <a:ext cx="4725600" cy="1348061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一般来说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24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受</a:t>
            </a:r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地球的形状和运动</a:t>
            </a:r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的影响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24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全球气温大致从低纬向高纬递减</a:t>
            </a:r>
            <a:endParaRPr lang="zh-CN" altLang="en-US" sz="2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069509" y="77468"/>
            <a:ext cx="2265633" cy="4389660"/>
            <a:chOff x="3069509" y="77468"/>
            <a:chExt cx="2265633" cy="4389660"/>
          </a:xfrm>
        </p:grpSpPr>
        <p:grpSp>
          <p:nvGrpSpPr>
            <p:cNvPr id="20" name="组合 19"/>
            <p:cNvGrpSpPr/>
            <p:nvPr/>
          </p:nvGrpSpPr>
          <p:grpSpPr>
            <a:xfrm>
              <a:off x="3069509" y="77468"/>
              <a:ext cx="2265633" cy="4389660"/>
              <a:chOff x="3537108" y="1845892"/>
              <a:chExt cx="2607318" cy="492237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606325" y="1845892"/>
                <a:ext cx="2538101" cy="4922377"/>
                <a:chOff x="3606325" y="1845892"/>
                <a:chExt cx="2538101" cy="4922377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655" t="26916" r="49546" b="1308"/>
                <a:stretch/>
              </p:blipFill>
              <p:spPr>
                <a:xfrm>
                  <a:off x="3606325" y="1845892"/>
                  <a:ext cx="2538101" cy="4922377"/>
                </a:xfrm>
                <a:prstGeom prst="rect">
                  <a:avLst/>
                </a:prstGeom>
              </p:spPr>
            </p:pic>
            <p:sp>
              <p:nvSpPr>
                <p:cNvPr id="27" name="太阳形 26"/>
                <p:cNvSpPr/>
                <p:nvPr/>
              </p:nvSpPr>
              <p:spPr>
                <a:xfrm>
                  <a:off x="4375446" y="5972418"/>
                  <a:ext cx="186099" cy="179432"/>
                </a:xfrm>
                <a:prstGeom prst="sun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太阳形 27"/>
                <p:cNvSpPr/>
                <p:nvPr/>
              </p:nvSpPr>
              <p:spPr>
                <a:xfrm>
                  <a:off x="4486245" y="3261910"/>
                  <a:ext cx="186099" cy="179432"/>
                </a:xfrm>
                <a:prstGeom prst="sun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3558064" y="3280256"/>
                <a:ext cx="529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赤道</a:t>
                </a:r>
                <a:endParaRPr lang="zh-CN" altLang="en-US" sz="105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20877576">
                <a:off x="3537108" y="5805495"/>
                <a:ext cx="718892" cy="284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南极圈</a:t>
                </a:r>
                <a:endParaRPr lang="zh-CN" altLang="en-US" sz="105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927327" y="1145122"/>
              <a:ext cx="604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新加坡</a:t>
              </a:r>
              <a:endParaRPr lang="zh-CN" altLang="en-US" sz="11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76203" y="3622092"/>
              <a:ext cx="604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中山站</a:t>
              </a:r>
              <a:endParaRPr lang="zh-CN" altLang="en-US" sz="11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382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58373" descr="地图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1" y="2861348"/>
            <a:ext cx="85344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任意多边形 62"/>
          <p:cNvSpPr>
            <a:spLocks/>
          </p:cNvSpPr>
          <p:nvPr/>
        </p:nvSpPr>
        <p:spPr bwMode="auto">
          <a:xfrm>
            <a:off x="437661" y="4367887"/>
            <a:ext cx="8534400" cy="447675"/>
          </a:xfrm>
          <a:custGeom>
            <a:avLst/>
            <a:gdLst>
              <a:gd name="T0" fmla="*/ 0 w 5136"/>
              <a:gd name="T1" fmla="*/ 0 h 279"/>
              <a:gd name="T2" fmla="*/ 2742 w 5136"/>
              <a:gd name="T3" fmla="*/ 274 h 279"/>
              <a:gd name="T4" fmla="*/ 5136 w 5136"/>
              <a:gd name="T5" fmla="*/ 31 h 279"/>
              <a:gd name="T6" fmla="*/ 0 w 5136"/>
              <a:gd name="T7" fmla="*/ 0 h 279"/>
              <a:gd name="T8" fmla="*/ 5136 w 5136"/>
              <a:gd name="T9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5136" h="279">
                <a:moveTo>
                  <a:pt x="0" y="0"/>
                </a:moveTo>
                <a:cubicBezTo>
                  <a:pt x="457" y="46"/>
                  <a:pt x="1886" y="269"/>
                  <a:pt x="2742" y="274"/>
                </a:cubicBezTo>
                <a:cubicBezTo>
                  <a:pt x="3598" y="279"/>
                  <a:pt x="4637" y="82"/>
                  <a:pt x="5136" y="31"/>
                </a:cubicBezTo>
              </a:path>
            </a:pathLst>
          </a:custGeom>
          <a:noFill/>
          <a:ln w="28575" cap="flat" cmpd="sng">
            <a:solidFill>
              <a:srgbClr val="F90D0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任意多边形 63"/>
          <p:cNvSpPr>
            <a:spLocks/>
          </p:cNvSpPr>
          <p:nvPr/>
        </p:nvSpPr>
        <p:spPr bwMode="auto">
          <a:xfrm>
            <a:off x="451949" y="3691612"/>
            <a:ext cx="8520112" cy="447675"/>
          </a:xfrm>
          <a:custGeom>
            <a:avLst/>
            <a:gdLst>
              <a:gd name="T0" fmla="*/ 0 w 5127"/>
              <a:gd name="T1" fmla="*/ 0 h 279"/>
              <a:gd name="T2" fmla="*/ 2742 w 5127"/>
              <a:gd name="T3" fmla="*/ 274 h 279"/>
              <a:gd name="T4" fmla="*/ 5127 w 5127"/>
              <a:gd name="T5" fmla="*/ 30 h 279"/>
              <a:gd name="T6" fmla="*/ 0 w 5127"/>
              <a:gd name="T7" fmla="*/ 0 h 279"/>
              <a:gd name="T8" fmla="*/ 5127 w 5127"/>
              <a:gd name="T9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5127" h="279">
                <a:moveTo>
                  <a:pt x="0" y="0"/>
                </a:moveTo>
                <a:cubicBezTo>
                  <a:pt x="457" y="46"/>
                  <a:pt x="1888" y="269"/>
                  <a:pt x="2742" y="274"/>
                </a:cubicBezTo>
                <a:cubicBezTo>
                  <a:pt x="3596" y="279"/>
                  <a:pt x="4630" y="81"/>
                  <a:pt x="5127" y="30"/>
                </a:cubicBezTo>
              </a:path>
            </a:pathLst>
          </a:custGeom>
          <a:noFill/>
          <a:ln w="28575" cap="flat" cmpd="sng">
            <a:solidFill>
              <a:srgbClr val="F90D0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椭圆 64"/>
          <p:cNvSpPr>
            <a:spLocks noChangeArrowheads="1"/>
          </p:cNvSpPr>
          <p:nvPr/>
        </p:nvSpPr>
        <p:spPr bwMode="auto">
          <a:xfrm>
            <a:off x="1364762" y="4139286"/>
            <a:ext cx="79375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" name="椭圆 65"/>
          <p:cNvSpPr>
            <a:spLocks noChangeArrowheads="1"/>
          </p:cNvSpPr>
          <p:nvPr/>
        </p:nvSpPr>
        <p:spPr bwMode="auto">
          <a:xfrm>
            <a:off x="1814025" y="4201198"/>
            <a:ext cx="79375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7" name="椭圆 66"/>
          <p:cNvSpPr>
            <a:spLocks noChangeArrowheads="1"/>
          </p:cNvSpPr>
          <p:nvPr/>
        </p:nvSpPr>
        <p:spPr bwMode="auto">
          <a:xfrm>
            <a:off x="2510937" y="4369473"/>
            <a:ext cx="80963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8" name="椭圆 67"/>
          <p:cNvSpPr>
            <a:spLocks noChangeArrowheads="1"/>
          </p:cNvSpPr>
          <p:nvPr/>
        </p:nvSpPr>
        <p:spPr bwMode="auto">
          <a:xfrm>
            <a:off x="3707912" y="4445673"/>
            <a:ext cx="79375" cy="777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9" name="椭圆 68"/>
          <p:cNvSpPr>
            <a:spLocks noChangeArrowheads="1"/>
          </p:cNvSpPr>
          <p:nvPr/>
        </p:nvSpPr>
        <p:spPr bwMode="auto">
          <a:xfrm>
            <a:off x="5862150" y="4445673"/>
            <a:ext cx="79375" cy="777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0" name="椭圆 69"/>
          <p:cNvSpPr>
            <a:spLocks noChangeArrowheads="1"/>
          </p:cNvSpPr>
          <p:nvPr/>
        </p:nvSpPr>
        <p:spPr bwMode="auto">
          <a:xfrm>
            <a:off x="7249625" y="4763173"/>
            <a:ext cx="79375" cy="777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8133861" y="3775749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60°N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2" name="文本框 71"/>
          <p:cNvSpPr txBox="1">
            <a:spLocks noChangeArrowheads="1"/>
          </p:cNvSpPr>
          <p:nvPr/>
        </p:nvSpPr>
        <p:spPr bwMode="auto">
          <a:xfrm>
            <a:off x="8133861" y="4461549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40°N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</a:p>
        </p:txBody>
      </p:sp>
      <p:pic>
        <p:nvPicPr>
          <p:cNvPr id="73" name="图片 72" descr="1">
            <a:hlinkClick r:id="" action="ppaction://noaction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7" y="1939012"/>
            <a:ext cx="123507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00" y="1929487"/>
            <a:ext cx="123348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 descr="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00" y="1870748"/>
            <a:ext cx="1233487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 descr="5">
            <a:hlinkClick r:id="" action="ppaction://noaction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1" y="1870749"/>
            <a:ext cx="116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 descr="4">
            <a:hlinkClick r:id="" action="ppaction://noaction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24" y="1892974"/>
            <a:ext cx="116840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 descr="6">
            <a:hlinkClick r:id="" action="ppaction://noaction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25" y="1924723"/>
            <a:ext cx="1265237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直接连接符 78"/>
          <p:cNvSpPr>
            <a:spLocks noChangeShapeType="1"/>
          </p:cNvSpPr>
          <p:nvPr/>
        </p:nvSpPr>
        <p:spPr bwMode="auto">
          <a:xfrm>
            <a:off x="1191724" y="2861349"/>
            <a:ext cx="203200" cy="1262063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直接连接符 79"/>
          <p:cNvSpPr>
            <a:spLocks noChangeShapeType="1"/>
          </p:cNvSpPr>
          <p:nvPr/>
        </p:nvSpPr>
        <p:spPr bwMode="auto">
          <a:xfrm flipH="1">
            <a:off x="1885461" y="2861348"/>
            <a:ext cx="685800" cy="12954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直接连接符 80"/>
          <p:cNvSpPr>
            <a:spLocks noChangeShapeType="1"/>
          </p:cNvSpPr>
          <p:nvPr/>
        </p:nvSpPr>
        <p:spPr bwMode="auto">
          <a:xfrm flipH="1">
            <a:off x="2571261" y="2861348"/>
            <a:ext cx="1447800" cy="15240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直接连接符 81"/>
          <p:cNvSpPr>
            <a:spLocks noChangeShapeType="1"/>
          </p:cNvSpPr>
          <p:nvPr/>
        </p:nvSpPr>
        <p:spPr bwMode="auto">
          <a:xfrm flipH="1">
            <a:off x="3790461" y="2861348"/>
            <a:ext cx="1752600" cy="16002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直接连接符 82"/>
          <p:cNvSpPr>
            <a:spLocks noChangeShapeType="1"/>
          </p:cNvSpPr>
          <p:nvPr/>
        </p:nvSpPr>
        <p:spPr bwMode="auto">
          <a:xfrm flipH="1">
            <a:off x="5924062" y="2937548"/>
            <a:ext cx="1109663" cy="15240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直接连接符 83"/>
          <p:cNvSpPr>
            <a:spLocks noChangeShapeType="1"/>
          </p:cNvSpPr>
          <p:nvPr/>
        </p:nvSpPr>
        <p:spPr bwMode="auto">
          <a:xfrm flipH="1">
            <a:off x="7295661" y="2861348"/>
            <a:ext cx="1219200" cy="19050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5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039" y="203628"/>
            <a:ext cx="6731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矩形 85"/>
          <p:cNvSpPr>
            <a:spLocks noChangeArrowheads="1"/>
          </p:cNvSpPr>
          <p:nvPr/>
        </p:nvSpPr>
        <p:spPr bwMode="auto">
          <a:xfrm>
            <a:off x="288925" y="232417"/>
            <a:ext cx="10480675" cy="1384995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 smtClean="0">
                <a:ea typeface="楷体_GB2312"/>
                <a:cs typeface="楷体_GB2312"/>
              </a:rPr>
              <a:t>观察</a:t>
            </a:r>
            <a:r>
              <a:rPr lang="zh-CN" altLang="en-US" sz="2800" b="1" dirty="0">
                <a:ea typeface="楷体_GB2312"/>
                <a:cs typeface="楷体_GB2312"/>
              </a:rPr>
              <a:t>图中各地的</a:t>
            </a:r>
            <a:r>
              <a:rPr lang="zh-CN" altLang="en-US" sz="2800" b="1" dirty="0" smtClean="0">
                <a:ea typeface="楷体_GB2312"/>
                <a:cs typeface="楷体_GB2312"/>
              </a:rPr>
              <a:t>自然景观，推测各地的气候发生了</a:t>
            </a:r>
            <a:r>
              <a:rPr lang="en-US" altLang="zh-CN" sz="2800" dirty="0" smtClean="0">
                <a:ea typeface="楷体_GB2312"/>
                <a:cs typeface="楷体_GB2312"/>
              </a:rPr>
              <a:t>____________________</a:t>
            </a:r>
            <a:r>
              <a:rPr lang="zh-CN" altLang="en-US" sz="2800" b="1" dirty="0" smtClean="0">
                <a:ea typeface="楷体_GB2312"/>
                <a:cs typeface="楷体_GB2312"/>
              </a:rPr>
              <a:t>的变化，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/>
                <a:cs typeface="楷体_GB2312"/>
              </a:rPr>
              <a:t>主要是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/>
                <a:cs typeface="楷体_GB2312"/>
              </a:rPr>
              <a:t>__________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/>
                <a:cs typeface="楷体_GB2312"/>
              </a:rPr>
              <a:t>因素导致的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/>
                <a:cs typeface="楷体_GB2312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87" name="矩形 33794"/>
          <p:cNvSpPr>
            <a:spLocks noChangeArrowheads="1"/>
          </p:cNvSpPr>
          <p:nvPr/>
        </p:nvSpPr>
        <p:spPr bwMode="auto">
          <a:xfrm>
            <a:off x="8908560" y="2018013"/>
            <a:ext cx="3496248" cy="904863"/>
          </a:xfrm>
          <a:prstGeom prst="rect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二</a:t>
            </a:r>
            <a:r>
              <a:rPr lang="en-US" altLang="zh-CN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影响</a:t>
            </a:r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气候的主要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因素</a:t>
            </a:r>
            <a:endParaRPr lang="en-US" altLang="zh-CN" sz="24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——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海陆分布</a:t>
            </a:r>
            <a:endParaRPr lang="zh-CN" altLang="en-US" sz="2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sp>
        <p:nvSpPr>
          <p:cNvPr id="88" name="TextBox 12"/>
          <p:cNvSpPr txBox="1"/>
          <p:nvPr/>
        </p:nvSpPr>
        <p:spPr>
          <a:xfrm>
            <a:off x="421787" y="941761"/>
            <a:ext cx="388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越往内陆，降水越少</a:t>
            </a:r>
            <a:endParaRPr lang="zh-CN" alt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9" name="TextBox 12"/>
          <p:cNvSpPr txBox="1"/>
          <p:nvPr/>
        </p:nvSpPr>
        <p:spPr>
          <a:xfrm>
            <a:off x="6803048" y="946756"/>
            <a:ext cx="189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海陆分布</a:t>
            </a:r>
            <a:endParaRPr lang="zh-CN" alt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0" name="矩形 33794"/>
          <p:cNvSpPr>
            <a:spLocks noChangeArrowheads="1"/>
          </p:cNvSpPr>
          <p:nvPr/>
        </p:nvSpPr>
        <p:spPr bwMode="auto">
          <a:xfrm>
            <a:off x="8990379" y="2973169"/>
            <a:ext cx="3251933" cy="208672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1002">
            <a:schemeClr val="lt2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一般来说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2400" dirty="0" smtClean="0">
              <a:solidFill>
                <a:schemeClr val="accent5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中纬度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地区，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距海越近，</a:t>
            </a:r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降水越</a:t>
            </a: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多，温差越小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（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冬暖夏凉）</a:t>
            </a: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海洋性特征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越明显。</a:t>
            </a:r>
          </a:p>
        </p:txBody>
      </p:sp>
    </p:spTree>
    <p:extLst>
      <p:ext uri="{BB962C8B-B14F-4D97-AF65-F5344CB8AC3E}">
        <p14:creationId xmlns:p14="http://schemas.microsoft.com/office/powerpoint/2010/main" val="2042182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1" grpId="0"/>
      <p:bldP spid="72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/>
      <p:bldP spid="89" grpId="0"/>
      <p:bldP spid="9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7892"/>
          <p:cNvSpPr>
            <a:spLocks noChangeArrowheads="1"/>
          </p:cNvSpPr>
          <p:nvPr/>
        </p:nvSpPr>
        <p:spPr bwMode="auto">
          <a:xfrm>
            <a:off x="7709306" y="762000"/>
            <a:ext cx="4482693" cy="1077218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三</a:t>
            </a:r>
            <a:r>
              <a:rPr lang="en-US" altLang="zh-CN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.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影响</a:t>
            </a:r>
            <a:r>
              <a:rPr lang="zh-CN" altLang="en-US" sz="32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气候的主要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因素</a:t>
            </a:r>
            <a:endParaRPr lang="en-US" altLang="zh-CN" sz="32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——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地形地势因素</a:t>
            </a:r>
            <a:endParaRPr lang="zh-CN" altLang="en-US" sz="32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pic>
        <p:nvPicPr>
          <p:cNvPr id="12" name="Picture 4" descr="山地垂直自然带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69" y="620429"/>
            <a:ext cx="4696456" cy="362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08022"/>
            <a:ext cx="669192" cy="5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65722" y="4753049"/>
            <a:ext cx="11465169" cy="1532334"/>
          </a:xfrm>
          <a:prstGeom prst="flowChartAlternateProcess">
            <a:avLst/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“人间四月芳菲尽</a:t>
            </a:r>
            <a:r>
              <a:rPr lang="en-US" altLang="zh-CN" sz="2800" b="1" dirty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,</a:t>
            </a:r>
            <a:r>
              <a:rPr lang="zh-CN" altLang="en-US" sz="2800" b="1" dirty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山寺桃花始盛开”、 “一山有四季，十里不同天”，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这样的现象</a:t>
            </a:r>
            <a:r>
              <a:rPr lang="zh-CN" altLang="en-US" sz="2800" b="1" dirty="0" smtClean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是</a:t>
            </a:r>
            <a:r>
              <a:rPr lang="en-US" altLang="zh-CN" sz="2800" b="1" dirty="0" smtClean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___________</a:t>
            </a:r>
            <a:r>
              <a:rPr lang="zh-CN" altLang="en-US" sz="2800" b="1" dirty="0" smtClean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因素导致</a:t>
            </a:r>
            <a:r>
              <a:rPr lang="zh-CN" altLang="en-US" sz="2800" b="1" dirty="0">
                <a:solidFill>
                  <a:srgbClr val="9933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/>
              </a:rPr>
              <a:t>的？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2492859" y="5519216"/>
            <a:ext cx="214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地形地势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矩形 33794"/>
          <p:cNvSpPr>
            <a:spLocks noChangeArrowheads="1"/>
          </p:cNvSpPr>
          <p:nvPr/>
        </p:nvSpPr>
        <p:spPr bwMode="auto">
          <a:xfrm>
            <a:off x="7473722" y="2005622"/>
            <a:ext cx="4741729" cy="2357568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1002">
            <a:schemeClr val="lt2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一般来说</a:t>
            </a:r>
            <a:r>
              <a:rPr lang="zh-CN" altLang="en-US" sz="3200" dirty="0" smtClean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3200" dirty="0" smtClean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32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海拔越高，气温越低，</a:t>
            </a:r>
            <a:endParaRPr lang="en-US" altLang="zh-CN" sz="3200" dirty="0" smtClean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32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阳坡气温</a:t>
            </a:r>
            <a:r>
              <a:rPr lang="zh-CN" altLang="en-US" sz="32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高</a:t>
            </a: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于阴坡</a:t>
            </a:r>
            <a:r>
              <a:rPr lang="zh-CN" altLang="en-US" sz="3200" dirty="0" smtClean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3200" dirty="0" smtClean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32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迎风坡降水多</a:t>
            </a: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于背风坡。</a:t>
            </a:r>
          </a:p>
        </p:txBody>
      </p:sp>
    </p:spTree>
    <p:extLst>
      <p:ext uri="{BB962C8B-B14F-4D97-AF65-F5344CB8AC3E}">
        <p14:creationId xmlns:p14="http://schemas.microsoft.com/office/powerpoint/2010/main" val="3960137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278" y="718984"/>
            <a:ext cx="492922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802106" y="172012"/>
            <a:ext cx="91440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读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“欧洲地区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0°C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等温线分布图”，完成下列问题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。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　　　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2479" y="4682868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导致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地等温线向高纬异常凸出的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主要原因是？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zh-CN" altLang="en-US" sz="2800" b="1" dirty="0"/>
          </a:p>
        </p:txBody>
      </p:sp>
      <p:sp>
        <p:nvSpPr>
          <p:cNvPr id="24" name="任意多边形 23"/>
          <p:cNvSpPr/>
          <p:nvPr/>
        </p:nvSpPr>
        <p:spPr>
          <a:xfrm>
            <a:off x="1285452" y="1012800"/>
            <a:ext cx="2624418" cy="1395662"/>
          </a:xfrm>
          <a:custGeom>
            <a:avLst/>
            <a:gdLst>
              <a:gd name="connsiteX0" fmla="*/ 0 w 2380593"/>
              <a:gd name="connsiteY0" fmla="*/ 1261241 h 1284889"/>
              <a:gd name="connsiteX1" fmla="*/ 504496 w 2380593"/>
              <a:gd name="connsiteY1" fmla="*/ 1198179 h 1284889"/>
              <a:gd name="connsiteX2" fmla="*/ 1229710 w 2380593"/>
              <a:gd name="connsiteY2" fmla="*/ 740979 h 1284889"/>
              <a:gd name="connsiteX3" fmla="*/ 1734207 w 2380593"/>
              <a:gd name="connsiteY3" fmla="*/ 283779 h 1284889"/>
              <a:gd name="connsiteX4" fmla="*/ 2380593 w 2380593"/>
              <a:gd name="connsiteY4" fmla="*/ 0 h 128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0593" h="1284889">
                <a:moveTo>
                  <a:pt x="0" y="1261241"/>
                </a:moveTo>
                <a:cubicBezTo>
                  <a:pt x="149772" y="1273065"/>
                  <a:pt x="299544" y="1284889"/>
                  <a:pt x="504496" y="1198179"/>
                </a:cubicBezTo>
                <a:cubicBezTo>
                  <a:pt x="709448" y="1111469"/>
                  <a:pt x="1024758" y="893379"/>
                  <a:pt x="1229710" y="740979"/>
                </a:cubicBezTo>
                <a:cubicBezTo>
                  <a:pt x="1434662" y="588579"/>
                  <a:pt x="1542393" y="407276"/>
                  <a:pt x="1734207" y="283779"/>
                </a:cubicBezTo>
                <a:cubicBezTo>
                  <a:pt x="1926021" y="160283"/>
                  <a:pt x="2153307" y="80141"/>
                  <a:pt x="2380593" y="0"/>
                </a:cubicBezTo>
              </a:path>
            </a:pathLst>
          </a:custGeom>
          <a:ln w="508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 rot="19561149">
            <a:off x="1185827" y="1316142"/>
            <a:ext cx="267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北大西洋暖流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1789" y="5421532"/>
            <a:ext cx="81286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</a:t>
            </a:r>
            <a:r>
              <a:rPr lang="zh-CN" altLang="en-US" sz="26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地有北大西洋暖流流经，导致温度高于同纬其他地区。</a:t>
            </a:r>
            <a:endParaRPr lang="zh-CN" altLang="en-US" sz="26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11" name="矩形 33794"/>
          <p:cNvSpPr>
            <a:spLocks noChangeArrowheads="1"/>
          </p:cNvSpPr>
          <p:nvPr/>
        </p:nvSpPr>
        <p:spPr bwMode="auto">
          <a:xfrm>
            <a:off x="6478844" y="2408462"/>
            <a:ext cx="5183499" cy="1668149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1002">
            <a:schemeClr val="lt2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一般来说</a:t>
            </a:r>
            <a:r>
              <a:rPr lang="zh-CN" altLang="en-US" sz="3200" dirty="0" smtClean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，</a:t>
            </a:r>
            <a:endParaRPr lang="en-US" altLang="zh-CN" sz="3200" dirty="0" smtClean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zh-CN" altLang="en-US" sz="32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暖流流经，沿岸增温增湿；寒流流经，沿岸降温减湿。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sp>
        <p:nvSpPr>
          <p:cNvPr id="12" name="矩形 37892"/>
          <p:cNvSpPr>
            <a:spLocks noChangeArrowheads="1"/>
          </p:cNvSpPr>
          <p:nvPr/>
        </p:nvSpPr>
        <p:spPr bwMode="auto">
          <a:xfrm>
            <a:off x="7155759" y="1073223"/>
            <a:ext cx="3861720" cy="1077218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四、影响</a:t>
            </a:r>
            <a:r>
              <a:rPr lang="zh-CN" altLang="en-US" sz="32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气候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的因素</a:t>
            </a:r>
            <a:endParaRPr lang="en-US" altLang="zh-CN" sz="32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——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洋流</a:t>
            </a:r>
            <a:endParaRPr lang="zh-CN" altLang="en-US" sz="32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6174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10" grpId="0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95084" y="187548"/>
            <a:ext cx="8294938" cy="5909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36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36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人类活动对气候和空气质量的影响</a:t>
            </a:r>
          </a:p>
        </p:txBody>
      </p:sp>
      <p:pic>
        <p:nvPicPr>
          <p:cNvPr id="8" name="图片 7" descr="6_47499_92cebb01f8fb3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8" y="1560826"/>
            <a:ext cx="3925956" cy="257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44069" y="1930478"/>
            <a:ext cx="3586178" cy="13849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过度砍伐森林，减少了森林对</a:t>
            </a:r>
            <a:r>
              <a:rPr lang="en-US" altLang="zh-CN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CO</a:t>
            </a:r>
            <a:r>
              <a:rPr lang="en-US" altLang="zh-CN" sz="2800" cap="small" baseline="-250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2</a:t>
            </a:r>
            <a:r>
              <a:rPr lang="zh-CN" altLang="en-US" sz="2800" cap="small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的吸收，导致全球气候变暖。</a:t>
            </a:r>
          </a:p>
        </p:txBody>
      </p:sp>
      <p:pic>
        <p:nvPicPr>
          <p:cNvPr id="13" name="图片 12" descr="201405221032175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2" y="4155761"/>
            <a:ext cx="3924381" cy="259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95083" y="926307"/>
            <a:ext cx="577632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6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不利影响</a:t>
            </a:r>
            <a:r>
              <a:rPr lang="en-US" altLang="zh-CN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全球</a:t>
            </a:r>
            <a:r>
              <a:rPr lang="zh-CN" altLang="en-US" sz="36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变暖</a:t>
            </a:r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4144069" y="4625526"/>
            <a:ext cx="3467910" cy="954107"/>
          </a:xfrm>
          <a:prstGeom prst="rect">
            <a:avLst/>
          </a:prstGeom>
          <a:noFill/>
          <a:ln w="28575">
            <a:solidFill>
              <a:srgbClr val="385D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化石能源的过度使用，</a:t>
            </a:r>
          </a:p>
          <a:p>
            <a:pPr eaLnBrk="1" hangingPunct="1"/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排放大量温室气体。</a:t>
            </a:r>
          </a:p>
        </p:txBody>
      </p:sp>
      <p:pic>
        <p:nvPicPr>
          <p:cNvPr id="2150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725" y="1587195"/>
            <a:ext cx="4346743" cy="3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56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6" grpId="0"/>
      <p:bldP spid="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图片 6" descr="2226069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8" y="1175881"/>
            <a:ext cx="5141185" cy="336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1020" y="298452"/>
            <a:ext cx="577632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不利影响</a:t>
            </a:r>
            <a:r>
              <a:rPr lang="en-US" altLang="zh-CN" sz="36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36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空气污染</a:t>
            </a:r>
          </a:p>
          <a:p>
            <a:pPr algn="ctr"/>
            <a:endParaRPr lang="zh-CN" altLang="en-US" sz="36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7639468" y="337890"/>
            <a:ext cx="1152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</a:rPr>
              <a:t>雾霾</a:t>
            </a:r>
          </a:p>
        </p:txBody>
      </p:sp>
      <p:pic>
        <p:nvPicPr>
          <p:cNvPr id="10" name="图片 3" descr="124301461_81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1"/>
          <a:stretch>
            <a:fillRect/>
          </a:stretch>
        </p:blipFill>
        <p:spPr bwMode="auto">
          <a:xfrm>
            <a:off x="5847348" y="939466"/>
            <a:ext cx="44370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478421" y="4711492"/>
            <a:ext cx="329815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持续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的雾霾天气，严重威胁人类健康。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527969" y="4711492"/>
            <a:ext cx="48300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人们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长期燃烧煤炭、石油和天然气，排放出大量有害气体，是导致雾霾天气最主要原因。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14411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2041303202525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3" y="3401563"/>
            <a:ext cx="3568200" cy="245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1303" y="2882450"/>
            <a:ext cx="3652837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建人工湖，调节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气候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435768" y="731558"/>
            <a:ext cx="2983414" cy="6096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40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有利影响</a:t>
            </a:r>
            <a:endParaRPr lang="zh-CN" altLang="en-US" sz="40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1" descr="4906848_150346591192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"/>
          <a:stretch>
            <a:fillRect/>
          </a:stretch>
        </p:blipFill>
        <p:spPr bwMode="auto">
          <a:xfrm>
            <a:off x="4104595" y="3446199"/>
            <a:ext cx="3346660" cy="241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812213" y="2852287"/>
            <a:ext cx="2081212" cy="57943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植树种草</a:t>
            </a:r>
            <a:endParaRPr lang="zh-CN" altLang="en-US" sz="32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2" descr="4cbc614757dcdfbe3eba01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8251575" y="2882450"/>
            <a:ext cx="2567427" cy="345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" descr="91ef76c6a7efce1bdec8b7e9af51f3deb48f653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1"/>
          <a:stretch>
            <a:fillRect/>
          </a:stretch>
        </p:blipFill>
        <p:spPr bwMode="auto">
          <a:xfrm>
            <a:off x="8166527" y="218114"/>
            <a:ext cx="3822690" cy="237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8251575" y="2882450"/>
            <a:ext cx="2207878" cy="584775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绿色出行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5777925" y="534145"/>
            <a:ext cx="2473650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开发清洁能源</a:t>
            </a:r>
            <a:endParaRPr lang="zh-CN" altLang="en-US" sz="28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804737" y="1419726"/>
            <a:ext cx="633663" cy="1339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855495" y="1405355"/>
            <a:ext cx="1956718" cy="1538371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352800" y="1382562"/>
            <a:ext cx="4898775" cy="1561164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833854" y="774393"/>
            <a:ext cx="1861093" cy="608169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3" t="31792" r="5292" b="37271"/>
          <a:stretch/>
        </p:blipFill>
        <p:spPr>
          <a:xfrm>
            <a:off x="910997" y="361482"/>
            <a:ext cx="2669310" cy="237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太阳形 12"/>
          <p:cNvSpPr/>
          <p:nvPr/>
        </p:nvSpPr>
        <p:spPr>
          <a:xfrm>
            <a:off x="2896937" y="1372903"/>
            <a:ext cx="144016" cy="144016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4" name="太阳形 13"/>
          <p:cNvSpPr/>
          <p:nvPr/>
        </p:nvSpPr>
        <p:spPr>
          <a:xfrm>
            <a:off x="1600793" y="1840330"/>
            <a:ext cx="144016" cy="144016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7714" y="1840330"/>
            <a:ext cx="83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济南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65165" y="1180939"/>
            <a:ext cx="83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东京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37" y="290411"/>
            <a:ext cx="5757000" cy="25451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3695" y="1663686"/>
            <a:ext cx="40907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Gadugi" panose="020B0502040204020203" pitchFamily="34" charset="0"/>
                <a:ea typeface="Gadugi" panose="020B0502040204020203" pitchFamily="34" charset="0"/>
              </a:rPr>
              <a:t>A</a:t>
            </a:r>
            <a:endParaRPr lang="zh-CN" altLang="en-US" b="1" dirty="0">
              <a:latin typeface="Gadug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57428" y="682709"/>
            <a:ext cx="40907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Gadugi" panose="020B0502040204020203" pitchFamily="34" charset="0"/>
                <a:ea typeface="Gadugi" panose="020B0502040204020203" pitchFamily="34" charset="0"/>
              </a:rPr>
              <a:t>B</a:t>
            </a:r>
            <a:endParaRPr lang="zh-CN" altLang="en-US" b="1" dirty="0">
              <a:latin typeface="Gadug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6006" y="4115051"/>
            <a:ext cx="11839074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樱花是日本的国花，图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中的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AB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两岛，樱花开放更早的是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，这主要是受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因素的影响。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结合图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和表格信息，分析东京和济南的气候主要差异，降水方面：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_________________________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，气温年较差上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_______________________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，这些差异的产生原因是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_______________________________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读图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可知，新</a:t>
            </a:r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瀉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和东京的降水季节分配差异明显，新</a:t>
            </a:r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瀉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________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多雨，东京相反。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结合地图分析原因。</a:t>
            </a: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40953" y="2373091"/>
            <a:ext cx="83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</a:t>
            </a:r>
            <a:r>
              <a:rPr lang="en-US" altLang="zh-CN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81518" y="2262420"/>
            <a:ext cx="83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</a:t>
            </a:r>
            <a:r>
              <a:rPr lang="en-US" altLang="zh-CN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806" y="77941"/>
            <a:ext cx="100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结合地图和表格信息，完成下列问题。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77717" y="4050928"/>
            <a:ext cx="40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</a:t>
            </a:r>
            <a:endParaRPr lang="zh-CN" altLang="en-US" sz="28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89618" y="4062783"/>
            <a:ext cx="112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纬度</a:t>
            </a:r>
            <a:endParaRPr lang="zh-CN" altLang="en-US" sz="28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24571" y="4476877"/>
            <a:ext cx="3480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东京降水多于济南</a:t>
            </a:r>
            <a:endParaRPr lang="zh-CN" altLang="en-US" sz="28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07728" y="4962555"/>
            <a:ext cx="34803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东京年温差小于济南</a:t>
            </a:r>
            <a:endParaRPr lang="zh-CN" altLang="en-US" sz="26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42782" y="4952016"/>
            <a:ext cx="4162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东京沿海，济南位于内陆</a:t>
            </a:r>
            <a:endParaRPr lang="zh-CN" altLang="en-US" sz="26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65159" y="5396378"/>
            <a:ext cx="112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冬季</a:t>
            </a:r>
            <a:endParaRPr lang="zh-CN" altLang="en-US" sz="2800" b="1" dirty="0">
              <a:solidFill>
                <a:srgbClr val="FF0000"/>
              </a:solidFill>
              <a:latin typeface="Gadugi" panose="020B0502040204020203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45642"/>
              </p:ext>
            </p:extLst>
          </p:nvPr>
        </p:nvGraphicFramePr>
        <p:xfrm>
          <a:off x="1720964" y="2869619"/>
          <a:ext cx="7909886" cy="11741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125"/>
                <a:gridCol w="1282684"/>
                <a:gridCol w="1496464"/>
                <a:gridCol w="1496464"/>
                <a:gridCol w="1460688"/>
                <a:gridCol w="1318461"/>
              </a:tblGrid>
              <a:tr h="52270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 </a:t>
                      </a:r>
                      <a:endParaRPr lang="zh-CN" sz="24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纬度位置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最冷月均温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最热月均温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effectLst/>
                        </a:rPr>
                        <a:t>气温年较差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年降水量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163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东京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36 °N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00" dirty="0" smtClean="0">
                          <a:effectLst/>
                        </a:rPr>
                        <a:t>3.7</a:t>
                      </a:r>
                      <a:r>
                        <a:rPr lang="en-US" altLang="zh-CN" sz="2000" b="1" kern="1200" dirty="0" smtClean="0">
                          <a:effectLst/>
                        </a:rPr>
                        <a:t>℃</a:t>
                      </a:r>
                      <a:endParaRPr lang="zh-CN" altLang="zh-CN" sz="2000" b="1" kern="100" dirty="0" smtClean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effectLst/>
                        </a:rPr>
                        <a:t>25.1</a:t>
                      </a:r>
                      <a:r>
                        <a:rPr lang="en-US" altLang="zh-CN" sz="2000" b="1" kern="1200" dirty="0" smtClean="0">
                          <a:effectLst/>
                        </a:rPr>
                        <a:t>℃</a:t>
                      </a:r>
                      <a:endParaRPr lang="zh-CN" altLang="zh-CN" sz="2000" b="1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effectLst/>
                        </a:rPr>
                        <a:t>21.4</a:t>
                      </a:r>
                      <a:r>
                        <a:rPr lang="en-US" altLang="zh-CN" sz="2000" b="1" kern="1200" dirty="0" smtClean="0">
                          <a:effectLst/>
                        </a:rPr>
                        <a:t>℃</a:t>
                      </a:r>
                      <a:endParaRPr lang="zh-CN" altLang="zh-CN" sz="2000" b="1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1610mm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979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济南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36 ° N 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effectLst/>
                        </a:rPr>
                        <a:t>－</a:t>
                      </a:r>
                      <a:r>
                        <a:rPr lang="en-US" sz="2000" b="1" kern="1200" dirty="0">
                          <a:effectLst/>
                        </a:rPr>
                        <a:t>0.4℃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27.5℃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effectLst/>
                        </a:rPr>
                        <a:t>30.8</a:t>
                      </a:r>
                      <a:r>
                        <a:rPr lang="en-US" altLang="zh-CN" sz="2000" b="1" kern="1200" dirty="0" smtClean="0">
                          <a:effectLst/>
                        </a:rPr>
                        <a:t>℃</a:t>
                      </a:r>
                      <a:endParaRPr lang="zh-CN" altLang="zh-CN" sz="2000" b="1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671.1mm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2999" y="5762012"/>
            <a:ext cx="10041862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新瀉位于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日本海沿岸的</a:t>
            </a:r>
            <a:r>
              <a:rPr lang="zh-CN" altLang="en-US" sz="2400" b="1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山地</a:t>
            </a:r>
            <a:r>
              <a:rPr lang="zh-CN" altLang="en-US" sz="2400" b="1" u="sng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迎风坡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</a:t>
            </a:r>
            <a:r>
              <a:rPr lang="zh-CN" altLang="en-US" sz="2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冬季风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经过日本海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带来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地形雨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；</a:t>
            </a:r>
            <a:endParaRPr lang="en-US" altLang="zh-CN" sz="2400" b="1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东京位于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太平洋沿岸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</a:t>
            </a:r>
            <a:r>
              <a:rPr lang="zh-CN" altLang="en-US" sz="2400" b="1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山地</a:t>
            </a:r>
            <a:r>
              <a:rPr lang="zh-CN" altLang="en-US" sz="2400" b="1" u="sng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迎风坡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</a:t>
            </a:r>
            <a:r>
              <a:rPr lang="zh-CN" altLang="en-US" sz="24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夏季风</a:t>
            </a:r>
            <a:r>
              <a:rPr lang="zh-CN" altLang="en-US" sz="24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带来地形雨。</a:t>
            </a:r>
            <a:endParaRPr lang="zh-CN" altLang="en-US" sz="2400" b="1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84127" y="2340899"/>
            <a:ext cx="52702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海陆分布</a:t>
            </a:r>
            <a:r>
              <a:rPr lang="zh-CN" altLang="en-US" sz="2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、地形地势、</a:t>
            </a:r>
            <a:r>
              <a:rPr lang="zh-CN" altLang="en-US" sz="2800" dirty="0" smtClean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气流因素</a:t>
            </a:r>
            <a:endParaRPr lang="zh-CN" altLang="en-US" sz="280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748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8" grpId="0"/>
      <p:bldP spid="29" grpId="0"/>
      <p:bldP spid="30" grpId="0"/>
      <p:bldP spid="31" grpId="0"/>
      <p:bldP spid="32" grpId="0"/>
      <p:bldP spid="33" grpId="0"/>
      <p:bldP spid="23" grpId="0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3" name="Rectangle 35"/>
          <p:cNvSpPr>
            <a:spLocks noChangeArrowheads="1"/>
          </p:cNvSpPr>
          <p:nvPr/>
        </p:nvSpPr>
        <p:spPr bwMode="auto">
          <a:xfrm>
            <a:off x="47991" y="3667954"/>
            <a:ext cx="12144009" cy="2657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indent="266700">
              <a:lnSpc>
                <a:spcPts val="4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中，山麓植被类型主要是（ </a:t>
            </a:r>
            <a:r>
              <a:rPr lang="en-US" altLang="zh-CN" sz="2800" b="1" dirty="0">
                <a:solidFill>
                  <a:srgbClr val="F42F1A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indent="266700" eaLnBrk="0" hangingPunct="0">
              <a:lnSpc>
                <a:spcPts val="4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．温带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落叶阔叶林 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．亚热带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常绿阔叶林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．温带常绿阔叶林  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．热带季雨林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indent="266700" eaLnBrk="0" hangingPunct="0">
              <a:lnSpc>
                <a:spcPts val="4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导致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山体两侧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植被分布高度差异的主要自然条件是（ </a:t>
            </a:r>
            <a:r>
              <a:rPr lang="en-US" altLang="zh-CN" sz="2800" b="1" dirty="0">
                <a:solidFill>
                  <a:srgbClr val="F42F1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indent="266700" eaLnBrk="0" hangingPunct="0">
              <a:lnSpc>
                <a:spcPts val="4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．水热   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．气压  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．土壤   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坡度</a:t>
            </a:r>
            <a:endParaRPr lang="en-US" altLang="zh-CN" sz="2800" b="1" dirty="0" smtClean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eaLnBrk="0" hangingPunct="0">
              <a:lnSpc>
                <a:spcPts val="4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结合图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判断，图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中甲乙两山坡，位于山体西北侧的是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______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09" name="文本框 17357" descr="学科网(www.zxxk.com)--教育资源门户，提供试卷、教案、课件、论文、素材及各类教学资源下载，还有大量而丰富的教学相关资讯！"/>
          <p:cNvSpPr txBox="1">
            <a:spLocks noChangeArrowheads="1"/>
          </p:cNvSpPr>
          <p:nvPr/>
        </p:nvSpPr>
        <p:spPr bwMode="auto">
          <a:xfrm>
            <a:off x="2858351" y="3270891"/>
            <a:ext cx="1081088" cy="38806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2000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0" name="文本框 18393" descr="学科网(www.zxxk.com)--教育资源门户，提供试卷、教案、课件、论文、素材及各类教学资源下载，还有大量而丰富的教学相关资讯！"/>
          <p:cNvSpPr txBox="1">
            <a:spLocks noChangeArrowheads="1"/>
          </p:cNvSpPr>
          <p:nvPr/>
        </p:nvSpPr>
        <p:spPr bwMode="auto">
          <a:xfrm>
            <a:off x="1866900" y="1698626"/>
            <a:ext cx="228600" cy="9842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17411" name="矩形 18399" descr="学科网(www.zxxk.com)--教育资源门户，提供试卷、教案、课件、论文、素材及各类教学资源下载，还有大量而丰富的教学相关资讯！"/>
          <p:cNvSpPr>
            <a:spLocks noChangeArrowheads="1"/>
          </p:cNvSpPr>
          <p:nvPr/>
        </p:nvSpPr>
        <p:spPr bwMode="auto">
          <a:xfrm>
            <a:off x="2095500" y="1801814"/>
            <a:ext cx="107950" cy="71437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319622" y="98455"/>
            <a:ext cx="104162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266700"/>
            <a:r>
              <a:rPr lang="zh-CN" altLang="en-US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读图</a:t>
            </a:r>
            <a:r>
              <a:rPr lang="en-US" altLang="zh-CN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青岛</a:t>
            </a:r>
            <a:r>
              <a:rPr lang="zh-CN" altLang="en-US" sz="2800" b="1" dirty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某山地植被分布</a:t>
            </a:r>
            <a:r>
              <a:rPr lang="zh-CN" altLang="en-US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图和图</a:t>
            </a:r>
            <a:r>
              <a:rPr lang="en-US" altLang="zh-CN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青岛地形分布图，完成问题</a:t>
            </a:r>
            <a:r>
              <a:rPr lang="zh-CN" altLang="en-US" sz="2800" b="1" dirty="0">
                <a:solidFill>
                  <a:srgbClr val="01059B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956167" y="3714715"/>
            <a:ext cx="72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083342" y="4744339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67" y="600106"/>
            <a:ext cx="2820103" cy="2905797"/>
          </a:xfrm>
          <a:prstGeom prst="rect">
            <a:avLst/>
          </a:prstGeom>
        </p:spPr>
      </p:pic>
      <p:sp>
        <p:nvSpPr>
          <p:cNvPr id="27" name="文本框 17357" descr="学科网(www.zxxk.com)--教育资源门户，提供试卷、教案、课件、论文、素材及各类教学资源下载，还有大量而丰富的教学相关资讯！"/>
          <p:cNvSpPr txBox="1">
            <a:spLocks noChangeArrowheads="1"/>
          </p:cNvSpPr>
          <p:nvPr/>
        </p:nvSpPr>
        <p:spPr bwMode="auto">
          <a:xfrm>
            <a:off x="7109673" y="3415868"/>
            <a:ext cx="1081088" cy="38806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2000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66900" y="697689"/>
            <a:ext cx="3811587" cy="2615006"/>
            <a:chOff x="2149475" y="697689"/>
            <a:chExt cx="3529012" cy="2376487"/>
          </a:xfrm>
        </p:grpSpPr>
        <p:grpSp>
          <p:nvGrpSpPr>
            <p:cNvPr id="6" name="组合 5"/>
            <p:cNvGrpSpPr/>
            <p:nvPr/>
          </p:nvGrpSpPr>
          <p:grpSpPr>
            <a:xfrm>
              <a:off x="2149475" y="697689"/>
              <a:ext cx="3529012" cy="2376487"/>
              <a:chOff x="3095604" y="857233"/>
              <a:chExt cx="3529012" cy="2376487"/>
            </a:xfrm>
          </p:grpSpPr>
          <p:grpSp>
            <p:nvGrpSpPr>
              <p:cNvPr id="2" name="组合 19396" descr="学科网(www.zxxk.com)--教育资源门户，提供试卷、教案、课件、论文、素材及各类教学资源下载，还有大量而丰富的教学相关资讯！"/>
              <p:cNvGrpSpPr/>
              <p:nvPr/>
            </p:nvGrpSpPr>
            <p:grpSpPr bwMode="auto">
              <a:xfrm>
                <a:off x="3095604" y="857233"/>
                <a:ext cx="3529012" cy="2376487"/>
                <a:chOff x="5561" y="7515"/>
                <a:chExt cx="2423" cy="1811"/>
              </a:xfrm>
            </p:grpSpPr>
            <p:sp>
              <p:nvSpPr>
                <p:cNvPr id="17415" name="文本框 19374"/>
                <p:cNvSpPr txBox="1">
                  <a:spLocks noChangeArrowheads="1"/>
                </p:cNvSpPr>
                <p:nvPr/>
              </p:nvSpPr>
              <p:spPr bwMode="auto">
                <a:xfrm>
                  <a:off x="5660" y="8314"/>
                  <a:ext cx="900" cy="4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en-US" altLang="zh-CN" sz="11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500</a:t>
                  </a:r>
                  <a:r>
                    <a:rPr lang="zh-CN" altLang="en-US" sz="11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米</a:t>
                  </a:r>
                  <a:endParaRPr lang="zh-CN" altLang="en-US" sz="2800" b="1">
                    <a:ea typeface="方正宋三_GBK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16" name="文本框 19375"/>
                <p:cNvSpPr txBox="1">
                  <a:spLocks noChangeArrowheads="1"/>
                </p:cNvSpPr>
                <p:nvPr/>
              </p:nvSpPr>
              <p:spPr bwMode="auto">
                <a:xfrm>
                  <a:off x="5816" y="7728"/>
                  <a:ext cx="1080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en-US" altLang="zh-CN" sz="11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1000</a:t>
                  </a:r>
                  <a:r>
                    <a:rPr lang="zh-CN" altLang="en-US" sz="11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米</a:t>
                  </a:r>
                  <a:endParaRPr lang="zh-CN" altLang="en-US" sz="2800" b="1">
                    <a:ea typeface="方正宋三_GBK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17" name="文本框 19376"/>
                <p:cNvSpPr txBox="1">
                  <a:spLocks noChangeArrowheads="1"/>
                </p:cNvSpPr>
                <p:nvPr/>
              </p:nvSpPr>
              <p:spPr bwMode="auto">
                <a:xfrm>
                  <a:off x="6625" y="8110"/>
                  <a:ext cx="1260" cy="5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zh-CN" altLang="en-US" sz="16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落叶松林</a:t>
                  </a:r>
                  <a:endParaRPr lang="zh-CN" altLang="en-US" sz="4000" b="1">
                    <a:ea typeface="方正宋三_GBK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18" name="文本框 19377"/>
                <p:cNvSpPr txBox="1">
                  <a:spLocks noChangeArrowheads="1"/>
                </p:cNvSpPr>
                <p:nvPr/>
              </p:nvSpPr>
              <p:spPr bwMode="auto">
                <a:xfrm>
                  <a:off x="6364" y="7515"/>
                  <a:ext cx="1620" cy="4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zh-CN" altLang="en-US" sz="16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山顶灌丛林带</a:t>
                  </a:r>
                  <a:endParaRPr lang="zh-CN" altLang="en-US" sz="4000" b="1">
                    <a:ea typeface="方正宋三_GBK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" name="组合 19388"/>
                <p:cNvGrpSpPr/>
                <p:nvPr/>
              </p:nvGrpSpPr>
              <p:grpSpPr bwMode="auto">
                <a:xfrm>
                  <a:off x="5824" y="7530"/>
                  <a:ext cx="1136" cy="1796"/>
                  <a:chOff x="5513" y="6826"/>
                  <a:chExt cx="1447" cy="2508"/>
                </a:xfrm>
              </p:grpSpPr>
              <p:sp>
                <p:nvSpPr>
                  <p:cNvPr id="17421" name="自选图形 19378" descr="深色上对角线"/>
                  <p:cNvSpPr>
                    <a:spLocks noChangeArrowheads="1"/>
                  </p:cNvSpPr>
                  <p:nvPr/>
                </p:nvSpPr>
                <p:spPr bwMode="auto">
                  <a:xfrm>
                    <a:off x="5520" y="6826"/>
                    <a:ext cx="1440" cy="2496"/>
                  </a:xfrm>
                  <a:prstGeom prst="triangle">
                    <a:avLst>
                      <a:gd name="adj" fmla="val 50000"/>
                    </a:avLst>
                  </a:prstGeom>
                  <a:pattFill prst="dkUpDiag">
                    <a:fgClr>
                      <a:srgbClr val="000000"/>
                    </a:fgClr>
                    <a:bgClr>
                      <a:srgbClr val="FFFFFF"/>
                    </a:bgClr>
                  </a:patt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7422" name="任意多边形 19379" descr="10%"/>
                  <p:cNvSpPr/>
                  <p:nvPr/>
                </p:nvSpPr>
                <p:spPr bwMode="auto">
                  <a:xfrm>
                    <a:off x="5513" y="8119"/>
                    <a:ext cx="1447" cy="1215"/>
                  </a:xfrm>
                  <a:custGeom>
                    <a:avLst/>
                    <a:gdLst>
                      <a:gd name="T0" fmla="*/ 360 w 1447"/>
                      <a:gd name="T1" fmla="*/ 15 h 1215"/>
                      <a:gd name="T2" fmla="*/ 1155 w 1447"/>
                      <a:gd name="T3" fmla="*/ 203 h 1215"/>
                      <a:gd name="T4" fmla="*/ 1447 w 1447"/>
                      <a:gd name="T5" fmla="*/ 1208 h 1215"/>
                      <a:gd name="T6" fmla="*/ 0 w 1447"/>
                      <a:gd name="T7" fmla="*/ 1215 h 1215"/>
                      <a:gd name="T8" fmla="*/ 352 w 1447"/>
                      <a:gd name="T9" fmla="*/ 0 h 12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47"/>
                      <a:gd name="T16" fmla="*/ 0 h 1215"/>
                      <a:gd name="T17" fmla="*/ 1447 w 1447"/>
                      <a:gd name="T18" fmla="*/ 1215 h 121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47" h="1215">
                        <a:moveTo>
                          <a:pt x="360" y="15"/>
                        </a:moveTo>
                        <a:lnTo>
                          <a:pt x="1155" y="203"/>
                        </a:lnTo>
                        <a:lnTo>
                          <a:pt x="1447" y="1208"/>
                        </a:lnTo>
                        <a:lnTo>
                          <a:pt x="0" y="1215"/>
                        </a:lnTo>
                        <a:lnTo>
                          <a:pt x="352" y="0"/>
                        </a:lnTo>
                      </a:path>
                    </a:pathLst>
                  </a:custGeom>
                  <a:pattFill prst="pct10">
                    <a:fgClr>
                      <a:srgbClr val="000000"/>
                    </a:fgClr>
                    <a:bgClr>
                      <a:srgbClr val="FFFFFF"/>
                    </a:bgClr>
                  </a:pattFill>
                  <a:ln w="952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b="1"/>
                  </a:p>
                </p:txBody>
              </p:sp>
              <p:sp>
                <p:nvSpPr>
                  <p:cNvPr id="17423" name="任意多边形 19380" descr="宽下对角线"/>
                  <p:cNvSpPr/>
                  <p:nvPr/>
                </p:nvSpPr>
                <p:spPr bwMode="auto">
                  <a:xfrm>
                    <a:off x="6135" y="6826"/>
                    <a:ext cx="233" cy="461"/>
                  </a:xfrm>
                  <a:custGeom>
                    <a:avLst/>
                    <a:gdLst>
                      <a:gd name="T0" fmla="*/ 105 w 233"/>
                      <a:gd name="T1" fmla="*/ 0 h 461"/>
                      <a:gd name="T2" fmla="*/ 0 w 233"/>
                      <a:gd name="T3" fmla="*/ 386 h 461"/>
                      <a:gd name="T4" fmla="*/ 233 w 233"/>
                      <a:gd name="T5" fmla="*/ 461 h 461"/>
                      <a:gd name="T6" fmla="*/ 105 w 233"/>
                      <a:gd name="T7" fmla="*/ 0 h 46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33"/>
                      <a:gd name="T13" fmla="*/ 0 h 461"/>
                      <a:gd name="T14" fmla="*/ 233 w 233"/>
                      <a:gd name="T15" fmla="*/ 461 h 46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33" h="461">
                        <a:moveTo>
                          <a:pt x="105" y="0"/>
                        </a:moveTo>
                        <a:lnTo>
                          <a:pt x="0" y="386"/>
                        </a:lnTo>
                        <a:lnTo>
                          <a:pt x="233" y="461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pattFill prst="wdDnDiag">
                    <a:fgClr>
                      <a:srgbClr val="000000"/>
                    </a:fgClr>
                    <a:bgClr>
                      <a:srgbClr val="FFFFFF"/>
                    </a:bgClr>
                  </a:pattFill>
                  <a:ln w="952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b="1"/>
                  </a:p>
                </p:txBody>
              </p:sp>
            </p:grpSp>
            <p:sp>
              <p:nvSpPr>
                <p:cNvPr id="17420" name="文本框 19395"/>
                <p:cNvSpPr txBox="1">
                  <a:spLocks noChangeArrowheads="1"/>
                </p:cNvSpPr>
                <p:nvPr/>
              </p:nvSpPr>
              <p:spPr bwMode="auto">
                <a:xfrm>
                  <a:off x="5561" y="8740"/>
                  <a:ext cx="855" cy="5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zh-CN" altLang="en-US" sz="1600" b="1">
                      <a:latin typeface="Calibri" panose="020F0502020204030204" pitchFamily="34" charset="0"/>
                      <a:ea typeface="方正宋三_GBK"/>
                      <a:cs typeface="Times New Roman" panose="02020603050405020304" pitchFamily="18" charset="0"/>
                    </a:rPr>
                    <a:t>山麓</a:t>
                  </a:r>
                  <a:endParaRPr lang="zh-CN" altLang="en-US" sz="4000" b="1">
                    <a:ea typeface="方正宋三_GBK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" name="直接连接符 4"/>
              <p:cNvCxnSpPr/>
              <p:nvPr/>
            </p:nvCxnSpPr>
            <p:spPr>
              <a:xfrm flipV="1">
                <a:off x="5133197" y="2911642"/>
                <a:ext cx="898635" cy="1604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17357" descr="学科网(www.zxxk.com)--教育资源门户，提供试卷、教案、课件、论文、素材及各类教学资源下载，还有大量而丰富的教学相关资讯！"/>
            <p:cNvSpPr txBox="1">
              <a:spLocks noChangeArrowheads="1"/>
            </p:cNvSpPr>
            <p:nvPr/>
          </p:nvSpPr>
          <p:spPr bwMode="auto">
            <a:xfrm>
              <a:off x="2420619" y="1905859"/>
              <a:ext cx="483002" cy="388061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r>
                <a:rPr lang="zh-CN" altLang="en-US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Times New Roman" panose="02020603050405020304" pitchFamily="18" charset="0"/>
                </a:rPr>
                <a:t>甲</a:t>
              </a:r>
              <a:endPara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17357" descr="学科网(www.zxxk.com)--教育资源门户，提供试卷、教案、课件、论文、素材及各类教学资源下载，还有大量而丰富的教学相关资讯！"/>
            <p:cNvSpPr txBox="1">
              <a:spLocks noChangeArrowheads="1"/>
            </p:cNvSpPr>
            <p:nvPr/>
          </p:nvSpPr>
          <p:spPr bwMode="auto">
            <a:xfrm>
              <a:off x="3879886" y="1938430"/>
              <a:ext cx="483002" cy="388061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r>
                <a:rPr lang="zh-CN" altLang="en-US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Times New Roman" panose="02020603050405020304" pitchFamily="18" charset="0"/>
                </a:rPr>
                <a:t>乙</a:t>
              </a:r>
              <a:endPara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540542" y="5642035"/>
            <a:ext cx="75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乙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1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0"/>
          <p:cNvSpPr txBox="1"/>
          <p:nvPr/>
        </p:nvSpPr>
        <p:spPr>
          <a:xfrm>
            <a:off x="1122879" y="785205"/>
            <a:ext cx="10727121" cy="646331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36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考点</a:t>
            </a:r>
            <a:r>
              <a:rPr lang="en-US" altLang="zh-CN" sz="36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1——</a:t>
            </a:r>
            <a:r>
              <a:rPr lang="zh-CN" altLang="en-US" sz="36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世界主要气候类型的</a:t>
            </a:r>
            <a:r>
              <a:rPr lang="zh-CN" altLang="en-US" sz="36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分布规律和判读方法</a:t>
            </a:r>
            <a:endParaRPr lang="zh-CN" altLang="en-US" sz="36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ea typeface="黑体" panose="02010609060101010101" pitchFamily="2" charset="-122"/>
            </a:endParaRPr>
          </a:p>
        </p:txBody>
      </p:sp>
      <p:sp>
        <p:nvSpPr>
          <p:cNvPr id="67588" name="Text Box 1031"/>
          <p:cNvSpPr txBox="1">
            <a:spLocks noChangeArrowheads="1"/>
          </p:cNvSpPr>
          <p:nvPr/>
        </p:nvSpPr>
        <p:spPr bwMode="auto">
          <a:xfrm>
            <a:off x="1756599" y="2893114"/>
            <a:ext cx="97249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    </a:t>
            </a:r>
            <a:r>
              <a:rPr lang="zh-CN" altLang="en-US" sz="32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世界各地都有哪些气候？各种气候的分布有什么规律？怎么判读各种气候资料？</a:t>
            </a:r>
            <a:endParaRPr lang="zh-CN" altLang="en-US" sz="32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pic>
        <p:nvPicPr>
          <p:cNvPr id="67589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26" y="3451477"/>
            <a:ext cx="2320274" cy="192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AutoShape 1029"/>
          <p:cNvSpPr>
            <a:spLocks noChangeArrowheads="1"/>
          </p:cNvSpPr>
          <p:nvPr/>
        </p:nvSpPr>
        <p:spPr bwMode="auto">
          <a:xfrm>
            <a:off x="200151" y="1943003"/>
            <a:ext cx="2064485" cy="764313"/>
          </a:xfrm>
          <a:prstGeom prst="cloudCallout">
            <a:avLst>
              <a:gd name="adj1" fmla="val 63542"/>
              <a:gd name="adj2" fmla="val 82569"/>
            </a:avLst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 w="3175">
            <a:solidFill>
              <a:srgbClr val="CC66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 smtClean="0">
                <a:solidFill>
                  <a:srgbClr val="99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思 考</a:t>
            </a:r>
            <a:endParaRPr lang="zh-CN" altLang="en-US" sz="2800" dirty="0">
              <a:solidFill>
                <a:srgbClr val="9933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16389" y="1568279"/>
            <a:ext cx="5073531" cy="270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550579" y="1703162"/>
            <a:ext cx="5056922" cy="316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99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0"/>
          <p:cNvSpPr txBox="1"/>
          <p:nvPr/>
        </p:nvSpPr>
        <p:spPr>
          <a:xfrm>
            <a:off x="512765" y="914098"/>
            <a:ext cx="9530633" cy="707886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40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考点</a:t>
            </a:r>
            <a:r>
              <a:rPr lang="en-US" altLang="zh-CN" sz="40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3——</a:t>
            </a:r>
            <a:r>
              <a:rPr lang="zh-CN" altLang="en-US" sz="40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黑体" panose="02010609060101010101" pitchFamily="2" charset="-122"/>
              </a:rPr>
              <a:t>气候对人类生产和生活的影响</a:t>
            </a:r>
            <a:endParaRPr lang="zh-CN" altLang="en-US" sz="4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ea typeface="黑体" panose="02010609060101010101" pitchFamily="2" charset="-122"/>
            </a:endParaRPr>
          </a:p>
        </p:txBody>
      </p:sp>
      <p:sp>
        <p:nvSpPr>
          <p:cNvPr id="67588" name="Text Box 1031"/>
          <p:cNvSpPr txBox="1">
            <a:spLocks noChangeArrowheads="1"/>
          </p:cNvSpPr>
          <p:nvPr/>
        </p:nvSpPr>
        <p:spPr bwMode="auto">
          <a:xfrm>
            <a:off x="1955969" y="3108662"/>
            <a:ext cx="97249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_GB2312"/>
                <a:ea typeface="楷体_GB2312"/>
                <a:cs typeface="楷体_GB2312"/>
              </a:rPr>
              <a:t>    气候与人们的衣、食、住、行、游、体育运动、军事、商业、工农业生产等活动有</a:t>
            </a:r>
            <a:r>
              <a:rPr lang="zh-CN" altLang="en-US" sz="3200" b="1" dirty="0" smtClean="0">
                <a:latin typeface="楷体_GB2312"/>
                <a:ea typeface="楷体_GB2312"/>
                <a:cs typeface="楷体_GB2312"/>
              </a:rPr>
              <a:t>什么关系呢？</a:t>
            </a:r>
            <a:endParaRPr lang="zh-CN" altLang="en-US" sz="3200" b="1" dirty="0">
              <a:latin typeface="楷体_GB2312"/>
              <a:ea typeface="楷体_GB2312"/>
              <a:cs typeface="楷体_GB2312"/>
            </a:endParaRPr>
          </a:p>
        </p:txBody>
      </p:sp>
      <p:pic>
        <p:nvPicPr>
          <p:cNvPr id="67589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93" y="545981"/>
            <a:ext cx="2320274" cy="192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AutoShape 1029"/>
          <p:cNvSpPr>
            <a:spLocks noChangeArrowheads="1"/>
          </p:cNvSpPr>
          <p:nvPr/>
        </p:nvSpPr>
        <p:spPr bwMode="auto">
          <a:xfrm>
            <a:off x="625417" y="2074584"/>
            <a:ext cx="2269958" cy="743679"/>
          </a:xfrm>
          <a:prstGeom prst="cloudCallout">
            <a:avLst>
              <a:gd name="adj1" fmla="val 63542"/>
              <a:gd name="adj2" fmla="val 82569"/>
            </a:avLst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13500000" scaled="1"/>
          </a:gradFill>
          <a:ln w="3175">
            <a:solidFill>
              <a:srgbClr val="CC6600"/>
            </a:solidFill>
            <a:round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99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思考</a:t>
            </a:r>
            <a:endParaRPr lang="zh-CN" altLang="en-US" sz="3200" dirty="0">
              <a:solidFill>
                <a:srgbClr val="9933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11582" y="1672689"/>
            <a:ext cx="4676274" cy="297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20836" y="1807572"/>
            <a:ext cx="4676274" cy="297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31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6"/>
          <a:stretch/>
        </p:blipFill>
        <p:spPr bwMode="auto">
          <a:xfrm>
            <a:off x="217357" y="1782963"/>
            <a:ext cx="7794625" cy="455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4165470" y="4691262"/>
            <a:ext cx="410368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124" y="1163318"/>
            <a:ext cx="12224479" cy="4985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热带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、亚热带季风气候</a:t>
            </a:r>
            <a:r>
              <a:rPr lang="zh-CN" altLang="en-US" sz="2400" b="1" dirty="0">
                <a:solidFill>
                  <a:srgbClr val="1024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区，气温和降水条件适合种植性喜</a:t>
            </a:r>
            <a:r>
              <a:rPr lang="zh-CN" altLang="en-US" sz="2400" b="1" u="sng" dirty="0">
                <a:solidFill>
                  <a:srgbClr val="1024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1" dirty="0">
                <a:solidFill>
                  <a:srgbClr val="1024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的作物，耕地以</a:t>
            </a:r>
            <a:r>
              <a:rPr lang="zh-CN" altLang="en-US" sz="2400" b="1" u="sng" dirty="0">
                <a:solidFill>
                  <a:srgbClr val="1024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rgbClr val="1024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为主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8" name="直接箭头连接符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1853">
            <a:off x="2171133" y="2992233"/>
            <a:ext cx="1248557" cy="78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6" descr="untitl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0759" y="1577513"/>
            <a:ext cx="3239957" cy="207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75" name="Text Box 5"/>
          <p:cNvSpPr txBox="1"/>
          <p:nvPr/>
        </p:nvSpPr>
        <p:spPr>
          <a:xfrm>
            <a:off x="217357" y="141951"/>
            <a:ext cx="7151922" cy="5355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一、气候对生产的影响</a:t>
            </a:r>
          </a:p>
        </p:txBody>
      </p:sp>
      <p:sp>
        <p:nvSpPr>
          <p:cNvPr id="7176" name="TextBox 6"/>
          <p:cNvSpPr txBox="1"/>
          <p:nvPr/>
        </p:nvSpPr>
        <p:spPr>
          <a:xfrm>
            <a:off x="674873" y="622990"/>
            <a:ext cx="496438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气候对农业生产的影响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811849" y="1042271"/>
            <a:ext cx="1285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水田</a:t>
            </a:r>
            <a:endParaRPr lang="zh-CN" altLang="en-US" sz="2800" dirty="0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927985" y="1042271"/>
            <a:ext cx="1285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湿热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1" name="直接箭头连接符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403">
            <a:off x="2000208" y="3929141"/>
            <a:ext cx="914765" cy="74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92713"/>
              </p:ext>
            </p:extLst>
          </p:nvPr>
        </p:nvGraphicFramePr>
        <p:xfrm>
          <a:off x="250934" y="3888145"/>
          <a:ext cx="1849772" cy="246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r:id="rId6" imgW="1171429" imgH="1476190" progId="Paint.Picture">
                  <p:embed/>
                </p:oleObj>
              </mc:Choice>
              <mc:Fallback>
                <p:oleObj r:id="rId6" imgW="1171429" imgH="1476190" progId="Paint.Picture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34" y="3888145"/>
                        <a:ext cx="1849772" cy="24654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608821"/>
              </p:ext>
            </p:extLst>
          </p:nvPr>
        </p:nvGraphicFramePr>
        <p:xfrm>
          <a:off x="226040" y="1627249"/>
          <a:ext cx="1899560" cy="22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r:id="rId8" imgW="0" imgH="0" progId="Paint.Picture">
                  <p:embed/>
                </p:oleObj>
              </mc:Choice>
              <mc:Fallback>
                <p:oleObj r:id="rId8" imgW="0" imgH="0" progId="Paint.Picture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40" y="1627249"/>
                        <a:ext cx="1899560" cy="2281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900589" y="1564193"/>
            <a:ext cx="28883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粮食作物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水稻</a:t>
            </a:r>
          </a:p>
        </p:txBody>
      </p:sp>
      <p:pic>
        <p:nvPicPr>
          <p:cNvPr id="17" name="图片 16" descr="88843113878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8652"/>
          <a:stretch>
            <a:fillRect/>
          </a:stretch>
        </p:blipFill>
        <p:spPr bwMode="auto">
          <a:xfrm>
            <a:off x="7257176" y="1571834"/>
            <a:ext cx="3049702" cy="211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7257176" y="1568172"/>
            <a:ext cx="24397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油料作物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油菜</a:t>
            </a:r>
          </a:p>
        </p:txBody>
      </p:sp>
      <p:pic>
        <p:nvPicPr>
          <p:cNvPr id="18" name="图片 17" descr="1370_20120202053658016200_1.jpg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5869" r="224" b="5872"/>
          <a:stretch>
            <a:fillRect/>
          </a:stretch>
        </p:blipFill>
        <p:spPr bwMode="auto">
          <a:xfrm>
            <a:off x="9044663" y="3683680"/>
            <a:ext cx="3147337" cy="19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9058847" y="3683680"/>
            <a:ext cx="24397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糖料作物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甘蔗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58203"/>
              </p:ext>
            </p:extLst>
          </p:nvPr>
        </p:nvGraphicFramePr>
        <p:xfrm>
          <a:off x="2153880" y="5033031"/>
          <a:ext cx="5966532" cy="136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763"/>
                <a:gridCol w="3765769"/>
              </a:tblGrid>
              <a:tr h="6829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气候优势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829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/>
                        <a:t>  气候劣势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512773" y="5120892"/>
            <a:ext cx="3499209" cy="52322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雨热同期，水热充足</a:t>
            </a: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137146" y="5809914"/>
            <a:ext cx="2300729" cy="52322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多旱涝灾害</a:t>
            </a:r>
            <a:endParaRPr lang="zh-CN" altLang="en-US" sz="2800" b="1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84" b="1016"/>
          <a:stretch/>
        </p:blipFill>
        <p:spPr>
          <a:xfrm>
            <a:off x="9419442" y="1565654"/>
            <a:ext cx="2906182" cy="21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" grpId="0"/>
      <p:bldP spid="3" grpId="0"/>
      <p:bldP spid="14" grpId="0" bldLvl="0" animBg="1"/>
      <p:bldP spid="15" grpId="0" animBg="1"/>
      <p:bldP spid="16" grpId="0" animBg="1"/>
      <p:bldP spid="20" grpId="0" bldLvl="0" animBg="1"/>
      <p:bldP spid="2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4950" y="252963"/>
            <a:ext cx="1189469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400" b="1" dirty="0" smtClean="0">
                <a:latin typeface="宋体" panose="02010600030101010101" pitchFamily="2" charset="-122"/>
              </a:rPr>
              <a:t>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温带季风和温带大陆性气候</a:t>
            </a:r>
            <a:r>
              <a:rPr lang="zh-CN" altLang="en-US" sz="2400" b="1" dirty="0">
                <a:latin typeface="宋体" panose="02010600030101010101" pitchFamily="2" charset="-122"/>
              </a:rPr>
              <a:t>区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，适合</a:t>
            </a:r>
            <a:r>
              <a:rPr lang="zh-CN" altLang="en-US" sz="2400" b="1" dirty="0">
                <a:latin typeface="宋体" panose="02010600030101010101" pitchFamily="2" charset="-122"/>
              </a:rPr>
              <a:t>种植</a:t>
            </a:r>
            <a:r>
              <a:rPr lang="zh-CN" altLang="en-US" sz="2400" b="1" u="sng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喜温耐旱</a:t>
            </a:r>
            <a:r>
              <a:rPr lang="zh-CN" altLang="en-US" sz="2400" b="1" dirty="0">
                <a:latin typeface="宋体" panose="02010600030101010101" pitchFamily="2" charset="-122"/>
              </a:rPr>
              <a:t>的农作物，耕地以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en-US" altLang="zh-CN" sz="2400" b="1" u="sng" dirty="0" smtClean="0">
                <a:latin typeface="宋体" panose="02010600030101010101" pitchFamily="2" charset="-122"/>
              </a:rPr>
              <a:t>__</a:t>
            </a:r>
            <a:r>
              <a:rPr lang="zh-CN" altLang="en-US" sz="2400" b="1" u="sng" dirty="0" smtClean="0">
                <a:latin typeface="宋体" panose="02010600030101010101" pitchFamily="2" charset="-122"/>
              </a:rPr>
              <a:t>   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为主。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6"/>
          <a:stretch/>
        </p:blipFill>
        <p:spPr bwMode="auto">
          <a:xfrm>
            <a:off x="57699" y="672550"/>
            <a:ext cx="8210550" cy="485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直接箭头连接符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66635" flipH="1" flipV="1">
            <a:off x="2603347" y="1829875"/>
            <a:ext cx="4226391" cy="106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V="1">
            <a:off x="2558881" y="2115764"/>
            <a:ext cx="343288" cy="5192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590087" y="131030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旱地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4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02" y="2548121"/>
            <a:ext cx="1771253" cy="194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"/>
          <a:stretch>
            <a:fillRect/>
          </a:stretch>
        </p:blipFill>
        <p:spPr bwMode="auto">
          <a:xfrm>
            <a:off x="2248562" y="2635004"/>
            <a:ext cx="1618641" cy="184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H="1" flipV="1">
            <a:off x="3409749" y="2353249"/>
            <a:ext cx="1635611" cy="5826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3" descr="2870709_101603243151_2.jpg"/>
          <p:cNvPicPr>
            <a:picLocks noChangeAspect="1"/>
          </p:cNvPicPr>
          <p:nvPr/>
        </p:nvPicPr>
        <p:blipFill>
          <a:blip r:embed="rId6"/>
          <a:srcRect b="4651"/>
          <a:stretch>
            <a:fillRect/>
          </a:stretch>
        </p:blipFill>
        <p:spPr bwMode="auto">
          <a:xfrm>
            <a:off x="7260259" y="672550"/>
            <a:ext cx="3208676" cy="2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7260259" y="672550"/>
            <a:ext cx="238041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粮食作物</a:t>
            </a:r>
            <a:r>
              <a:rPr lang="en-US" altLang="zh-CN" dirty="0"/>
              <a:t>——</a:t>
            </a:r>
            <a:r>
              <a:rPr lang="zh-CN" altLang="en-US" dirty="0"/>
              <a:t>小麦</a:t>
            </a:r>
          </a:p>
        </p:txBody>
      </p:sp>
      <p:pic>
        <p:nvPicPr>
          <p:cNvPr id="18" name="图片 17" descr="t01525f0660058084a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50" y="4563939"/>
            <a:ext cx="3092425" cy="218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9-11122G35Q224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6451"/>
          <a:stretch>
            <a:fillRect/>
          </a:stretch>
        </p:blipFill>
        <p:spPr bwMode="auto">
          <a:xfrm>
            <a:off x="8894398" y="2410666"/>
            <a:ext cx="3024422" cy="209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8902431" y="2322323"/>
            <a:ext cx="2417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油料作物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花生</a:t>
            </a: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9060750" y="4487443"/>
            <a:ext cx="2417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糖料作物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甜菜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21432"/>
              </p:ext>
            </p:extLst>
          </p:nvPr>
        </p:nvGraphicFramePr>
        <p:xfrm>
          <a:off x="132650" y="4544112"/>
          <a:ext cx="7519830" cy="220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44"/>
                <a:gridCol w="2892596"/>
                <a:gridCol w="3065490"/>
              </a:tblGrid>
              <a:tr h="5963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气候类型</a:t>
                      </a:r>
                      <a:endParaRPr lang="zh-CN" altLang="en-US" sz="2400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温带大陆性气候</a:t>
                      </a:r>
                      <a:endParaRPr lang="zh-CN" alt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温带季风气候</a:t>
                      </a:r>
                      <a:endParaRPr lang="zh-CN" alt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anchor="ctr"/>
                </a:tc>
              </a:tr>
              <a:tr h="868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气候优势</a:t>
                      </a:r>
                      <a:endParaRPr lang="zh-CN" altLang="en-US" sz="2400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/>
                </a:tc>
              </a:tr>
              <a:tr h="744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气候劣势</a:t>
                      </a:r>
                      <a:endParaRPr lang="zh-CN" altLang="en-US" sz="2400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2054319" y="5144064"/>
            <a:ext cx="2233196" cy="8309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夏季光热充足，</a:t>
            </a: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昼夜温差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4916163" y="5144064"/>
            <a:ext cx="2212267" cy="8309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雨热同期，</a:t>
            </a: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水热配合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得当。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1777304" y="6170314"/>
            <a:ext cx="2787225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降水少，水源不足。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4970412" y="6191688"/>
            <a:ext cx="1903751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多旱涝灾害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164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/>
      <p:bldP spid="17" grpId="0" bldLvl="0" animBg="1"/>
      <p:bldP spid="20" grpId="0" animBg="1"/>
      <p:bldP spid="21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0"/>
          <a:stretch/>
        </p:blipFill>
        <p:spPr bwMode="auto">
          <a:xfrm>
            <a:off x="1485900" y="1023940"/>
            <a:ext cx="8210550" cy="48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多汁牧草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41" y="36214"/>
            <a:ext cx="3428909" cy="216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244456" y="191499"/>
            <a:ext cx="3159103" cy="6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温带</a:t>
            </a:r>
            <a:r>
              <a:rPr lang="zh-CN" alt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海洋性气候</a:t>
            </a:r>
            <a:r>
              <a:rPr lang="zh-CN" altLang="en-US" sz="28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区</a:t>
            </a:r>
            <a:endParaRPr lang="zh-CN" alt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404269" y="1716374"/>
            <a:ext cx="523081" cy="282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559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0" y="1159175"/>
            <a:ext cx="2111079" cy="247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223169"/>
              </p:ext>
            </p:extLst>
          </p:nvPr>
        </p:nvGraphicFramePr>
        <p:xfrm>
          <a:off x="83324" y="4435775"/>
          <a:ext cx="12108676" cy="186178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835417"/>
                <a:gridCol w="2246427"/>
                <a:gridCol w="5476137"/>
                <a:gridCol w="2550695"/>
              </a:tblGrid>
              <a:tr h="462508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气候类型</a:t>
                      </a:r>
                      <a:endParaRPr lang="zh-CN" sz="22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454" marR="58454" marT="0" marB="0" anchor="ctr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2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农业特色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475" marR="58475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2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气候优势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475" marR="58475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2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气候劣势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475" marR="58475" marT="0" marB="0" anchor="ctr" horzOverflow="overflow"/>
                </a:tc>
              </a:tr>
              <a:tr h="1399277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温带海洋性气候</a:t>
                      </a:r>
                      <a:endParaRPr lang="zh-CN" sz="24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454" marR="58454" marT="0" marB="0" anchor="ctr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75" marR="58475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58475" marR="58475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cs"/>
                      </a:endParaRPr>
                    </a:p>
                  </a:txBody>
                  <a:tcPr marL="58475" marR="58475" marT="0" marB="0" anchor="ctr" horzOverflow="overflow"/>
                </a:tc>
              </a:tr>
            </a:tbl>
          </a:graphicData>
        </a:graphic>
      </p:graphicFrame>
      <p:pic>
        <p:nvPicPr>
          <p:cNvPr id="13" name="图片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41" y="2209730"/>
            <a:ext cx="3428909" cy="218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267541" y="36214"/>
            <a:ext cx="1217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多汁牧草</a:t>
            </a:r>
          </a:p>
        </p:txBody>
      </p:sp>
      <p:sp>
        <p:nvSpPr>
          <p:cNvPr id="16" name="矩形 15"/>
          <p:cNvSpPr/>
          <p:nvPr/>
        </p:nvSpPr>
        <p:spPr>
          <a:xfrm>
            <a:off x="6368227" y="2213283"/>
            <a:ext cx="70083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小麦</a:t>
            </a:r>
            <a:endParaRPr lang="zh-CN" altLang="en-US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0753" y="5144214"/>
            <a:ext cx="2350323" cy="879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畜牧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种植业</a:t>
            </a:r>
            <a:endParaRPr lang="en-US" altLang="zh-CN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并重</a:t>
            </a:r>
            <a:endParaRPr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1691" y="5098341"/>
            <a:ext cx="5556077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accent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畜牧业：</a:t>
            </a:r>
            <a:r>
              <a:rPr lang="zh-CN" altLang="zh-CN" sz="2200" dirty="0">
                <a:solidFill>
                  <a:schemeClr val="accent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气候温凉潮湿，</a:t>
            </a:r>
            <a:r>
              <a:rPr lang="zh-CN" altLang="en-US" sz="2200" dirty="0">
                <a:solidFill>
                  <a:schemeClr val="accent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利于多汁牧草生长</a:t>
            </a:r>
            <a:r>
              <a:rPr lang="zh-CN" altLang="zh-CN" sz="2200" dirty="0" smtClean="0">
                <a:solidFill>
                  <a:schemeClr val="accent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en-US" altLang="zh-CN" sz="2200" dirty="0">
              <a:solidFill>
                <a:schemeClr val="accent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1076" y="5645112"/>
            <a:ext cx="4493538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种植业：</a:t>
            </a: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降水均匀，少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旱涝</a:t>
            </a: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灾害</a:t>
            </a:r>
          </a:p>
        </p:txBody>
      </p:sp>
      <p:sp>
        <p:nvSpPr>
          <p:cNvPr id="9" name="矩形 8"/>
          <p:cNvSpPr/>
          <p:nvPr/>
        </p:nvSpPr>
        <p:spPr>
          <a:xfrm>
            <a:off x="9545054" y="5109468"/>
            <a:ext cx="2715668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光照</a:t>
            </a:r>
            <a:r>
              <a:rPr lang="zh-CN" altLang="zh-CN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热量</a:t>
            </a:r>
            <a:r>
              <a:rPr lang="zh-CN" altLang="zh-CN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不足</a:t>
            </a:r>
            <a:endParaRPr lang="zh-CN" altLang="zh-CN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 algn="ctr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不利于农作物生长</a:t>
            </a:r>
            <a:endParaRPr lang="zh-CN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6" grpId="0" animBg="1"/>
      <p:bldP spid="16" grpId="0" animBg="1"/>
      <p:bldP spid="2" grpId="0"/>
      <p:bldP spid="3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2"/>
          <p:cNvSpPr txBox="1"/>
          <p:nvPr/>
        </p:nvSpPr>
        <p:spPr>
          <a:xfrm>
            <a:off x="479173" y="450193"/>
            <a:ext cx="742013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8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地中海气候：</a:t>
            </a:r>
            <a:r>
              <a:rPr lang="zh-CN" altLang="en-US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夏季</a:t>
            </a:r>
            <a:r>
              <a:rPr lang="zh-CN" altLang="en-US" sz="28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炎热干燥，冬季温和多</a:t>
            </a:r>
            <a:r>
              <a:rPr lang="zh-CN" altLang="en-US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雨。</a:t>
            </a:r>
            <a:endParaRPr lang="zh-CN" altLang="en-US" sz="28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9"/>
          <a:stretch/>
        </p:blipFill>
        <p:spPr bwMode="auto">
          <a:xfrm>
            <a:off x="106290" y="936973"/>
            <a:ext cx="7939704" cy="469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 rot="1147773">
            <a:off x="950936" y="2142626"/>
            <a:ext cx="874282" cy="5082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573790" y="29330"/>
            <a:ext cx="2374996" cy="1555142"/>
            <a:chOff x="8192044" y="21094"/>
            <a:chExt cx="2866035" cy="1992312"/>
          </a:xfrm>
        </p:grpSpPr>
        <p:pic>
          <p:nvPicPr>
            <p:cNvPr id="6" name="图片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50" r="1642"/>
            <a:stretch>
              <a:fillRect/>
            </a:stretch>
          </p:blipFill>
          <p:spPr bwMode="auto">
            <a:xfrm>
              <a:off x="8192641" y="21094"/>
              <a:ext cx="2865438" cy="1992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/>
            <p:cNvSpPr txBox="1"/>
            <p:nvPr/>
          </p:nvSpPr>
          <p:spPr>
            <a:xfrm>
              <a:off x="8192044" y="21094"/>
              <a:ext cx="70083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eaLnBrk="1" hangingPunct="1">
                <a:defRPr/>
              </a:pPr>
              <a:r>
                <a:rPr lang="zh-CN" altLang="en-US" sz="2000" b="1" noProof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rPr>
                <a:t>葡萄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48462" y="1190599"/>
            <a:ext cx="2865437" cy="2190750"/>
            <a:chOff x="8632667" y="891068"/>
            <a:chExt cx="2865437" cy="2190750"/>
          </a:xfrm>
        </p:grpSpPr>
        <p:pic>
          <p:nvPicPr>
            <p:cNvPr id="5" name="图片 4" descr="37d3d539b6003af3b1c238e8352ac65c1038b63a.g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32667" y="891068"/>
              <a:ext cx="2865437" cy="219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8650451" y="891068"/>
              <a:ext cx="988868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latin typeface="Calibri" panose="020F0502020204030204" pitchFamily="34" charset="0"/>
                </a:rPr>
                <a:t>油橄榄</a:t>
              </a:r>
              <a:endParaRPr lang="zh-CN" altLang="en-US" sz="200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80246" y="3133376"/>
            <a:ext cx="2751565" cy="1916026"/>
            <a:chOff x="8192044" y="3755036"/>
            <a:chExt cx="2601867" cy="1826614"/>
          </a:xfrm>
        </p:grpSpPr>
        <p:pic>
          <p:nvPicPr>
            <p:cNvPr id="9" name="图片 8" descr="2cf5e0fe9925bc31e4cbd6715edf8db1ca137041.gif"/>
            <p:cNvPicPr>
              <a:picLocks noChangeAspect="1"/>
            </p:cNvPicPr>
            <p:nvPr/>
          </p:nvPicPr>
          <p:blipFill>
            <a:blip r:embed="rId5"/>
            <a:srcRect l="21992" t="11351" b="7719"/>
            <a:stretch>
              <a:fillRect/>
            </a:stretch>
          </p:blipFill>
          <p:spPr bwMode="auto">
            <a:xfrm>
              <a:off x="8192044" y="3755036"/>
              <a:ext cx="2601867" cy="1826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8201737" y="3755036"/>
              <a:ext cx="700087" cy="4000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000" b="1" dirty="0">
                  <a:sym typeface="+mn-ea"/>
                </a:rPr>
                <a:t>柑橘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99304" y="4649292"/>
            <a:ext cx="3030039" cy="2176120"/>
            <a:chOff x="7770539" y="4502330"/>
            <a:chExt cx="3030039" cy="2176120"/>
          </a:xfrm>
        </p:grpSpPr>
        <p:pic>
          <p:nvPicPr>
            <p:cNvPr id="12" name="图片 11" descr="6710880_159558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1"/>
            <a:stretch>
              <a:fillRect/>
            </a:stretch>
          </p:blipFill>
          <p:spPr bwMode="auto">
            <a:xfrm>
              <a:off x="7770539" y="4516183"/>
              <a:ext cx="3030039" cy="2162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7770539" y="4502330"/>
              <a:ext cx="2374996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mpd="sng">
              <a:noFill/>
              <a:prstDash val="soli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亚热带常绿硬叶林</a:t>
              </a:r>
            </a:p>
          </p:txBody>
        </p:sp>
      </p:grpSp>
      <p:cxnSp>
        <p:nvCxnSpPr>
          <p:cNvPr id="21" name="直接箭头连接符 20"/>
          <p:cNvCxnSpPr/>
          <p:nvPr/>
        </p:nvCxnSpPr>
        <p:spPr>
          <a:xfrm flipH="1">
            <a:off x="1648919" y="1731364"/>
            <a:ext cx="733046" cy="442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219085"/>
              </p:ext>
            </p:extLst>
          </p:nvPr>
        </p:nvGraphicFramePr>
        <p:xfrm>
          <a:off x="106290" y="4272835"/>
          <a:ext cx="7244261" cy="2105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01118"/>
                <a:gridCol w="5143143"/>
              </a:tblGrid>
              <a:tr h="10556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气候优势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1049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/>
                        <a:t>  气候劣势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21203" y="4326095"/>
            <a:ext cx="457966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夏季</a:t>
            </a: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炎热干燥，光热充足，昼夜温差大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421204" y="5416302"/>
            <a:ext cx="457966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夏季少雨，水</a:t>
            </a: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</a:t>
            </a:r>
            <a:r>
              <a:rPr lang="zh-CN" altLang="zh-CN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配合不当，水资源</a:t>
            </a:r>
            <a:r>
              <a:rPr lang="zh-CN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较</a:t>
            </a:r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少</a:t>
            </a:r>
            <a:endParaRPr lang="zh-CN" altLang="zh-CN" sz="2800" b="1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"/>
          <a:stretch>
            <a:fillRect/>
          </a:stretch>
        </p:blipFill>
        <p:spPr bwMode="auto">
          <a:xfrm>
            <a:off x="5566826" y="2282583"/>
            <a:ext cx="1618641" cy="184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0" b="16492"/>
          <a:stretch/>
        </p:blipFill>
        <p:spPr>
          <a:xfrm>
            <a:off x="7223658" y="2263231"/>
            <a:ext cx="1735858" cy="19157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96395" y="1937390"/>
            <a:ext cx="184143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温带大陆性气候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89111" y="1937390"/>
            <a:ext cx="162361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热带沙漠气候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88" y="1508865"/>
            <a:ext cx="22002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7" grpId="0" bldLvl="0" animBg="1"/>
      <p:bldP spid="19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1" y="1509477"/>
            <a:ext cx="5148262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" descr="u=1768943973,3093848564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72" y="3625719"/>
            <a:ext cx="2366524" cy="159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3284968" y="3979414"/>
            <a:ext cx="2322252" cy="3210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971988" y="2588025"/>
            <a:ext cx="2635250" cy="527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143000010185881286932927452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33" y="5093719"/>
            <a:ext cx="2273107" cy="163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箭头连接符 27"/>
          <p:cNvCxnSpPr>
            <a:stCxn id="26" idx="1"/>
          </p:cNvCxnSpPr>
          <p:nvPr/>
        </p:nvCxnSpPr>
        <p:spPr>
          <a:xfrm flipH="1" flipV="1">
            <a:off x="2902079" y="4748681"/>
            <a:ext cx="645854" cy="11628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t0145f27989f3a447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20" y="1827060"/>
            <a:ext cx="2144120" cy="157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 descr="96e36e82fbe112bb_0.jpg"/>
          <p:cNvPicPr>
            <a:picLocks noChangeAspect="1"/>
          </p:cNvPicPr>
          <p:nvPr/>
        </p:nvPicPr>
        <p:blipFill rotWithShape="1">
          <a:blip r:embed="rId6"/>
          <a:srcRect l="42324" t="26694"/>
          <a:stretch>
            <a:fillRect/>
          </a:stretch>
        </p:blipFill>
        <p:spPr bwMode="auto">
          <a:xfrm>
            <a:off x="3556064" y="131610"/>
            <a:ext cx="2436813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直接箭头连接符 23"/>
          <p:cNvCxnSpPr/>
          <p:nvPr/>
        </p:nvCxnSpPr>
        <p:spPr>
          <a:xfrm flipH="1">
            <a:off x="1532315" y="1379095"/>
            <a:ext cx="2015618" cy="9814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/>
          <p:nvPr/>
        </p:nvSpPr>
        <p:spPr>
          <a:xfrm>
            <a:off x="6520721" y="762920"/>
            <a:ext cx="5786203" cy="4737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lnSpc>
                <a:spcPts val="3600"/>
              </a:lnSpc>
              <a:defRPr/>
            </a:pP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温带</a:t>
            </a:r>
            <a:r>
              <a:rPr lang="zh-CN" altLang="en-US" sz="2800" u="sng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绿洲</a:t>
            </a:r>
            <a:r>
              <a:rPr lang="zh-CN" altLang="en-US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出产的水果为什么那么</a:t>
            </a:r>
            <a:r>
              <a:rPr lang="zh-CN" altLang="en-US" sz="28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甜？</a:t>
            </a:r>
          </a:p>
          <a:p>
            <a:pPr eaLnBrk="1" hangingPunct="1">
              <a:lnSpc>
                <a:spcPts val="3600"/>
              </a:lnSpc>
              <a:defRPr/>
            </a:pPr>
            <a:endParaRPr lang="zh-CN" altLang="en-US" sz="28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8252085" y="1981001"/>
            <a:ext cx="3599869" cy="19882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eaLnBrk="1" hangingPunct="1">
              <a:lnSpc>
                <a:spcPct val="110000"/>
              </a:lnSpc>
              <a:defRPr/>
            </a:pP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　温带大陆性气候区，</a:t>
            </a: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夏季光热充足，昼夜温差大，利于有机物的积累。</a:t>
            </a:r>
            <a:r>
              <a:rPr lang="zh-CN" altLang="en-US" sz="28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547547" y="19947"/>
            <a:ext cx="1409076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i="1" noProof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思考</a:t>
            </a:r>
            <a:endParaRPr lang="zh-CN" altLang="en-US" sz="4000" b="1" i="1" noProof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13783"/>
            <a:ext cx="271322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noProof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我国不同地区的水果代表</a:t>
            </a:r>
            <a:endParaRPr lang="zh-CN" altLang="en-US" sz="2800" noProof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9276" y="1297077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（我国新疆为何盛产优质长绒棉？）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610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ldLvl="0" animBg="1"/>
      <p:bldP spid="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6"/>
          <p:cNvSpPr txBox="1"/>
          <p:nvPr/>
        </p:nvSpPr>
        <p:spPr>
          <a:xfrm>
            <a:off x="212204" y="181551"/>
            <a:ext cx="4698722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zh-CN" sz="32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sz="32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气候对工业生产的影响</a:t>
            </a:r>
          </a:p>
        </p:txBody>
      </p:sp>
      <p:pic>
        <p:nvPicPr>
          <p:cNvPr id="20482" name="图片 6" descr="T2id.qXgJaXXXXXXXX_!!7435854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" y="1802879"/>
            <a:ext cx="4400731" cy="351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302" y="5400418"/>
            <a:ext cx="4400731" cy="133766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海盐晾晒</a:t>
            </a:r>
          </a:p>
          <a:p>
            <a:pPr algn="ctr">
              <a:defRPr/>
            </a:pPr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气温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高，降水少，晴天多，利于</a:t>
            </a:r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晒盐</a:t>
            </a:r>
            <a:endParaRPr lang="zh-CN" altLang="en-US" sz="28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19461" name="矩形 7"/>
          <p:cNvSpPr/>
          <p:nvPr/>
        </p:nvSpPr>
        <p:spPr>
          <a:xfrm>
            <a:off x="407076" y="766326"/>
            <a:ext cx="11217796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800" b="1" noProof="1">
                <a:latin typeface="Calibri" panose="020F0502020204030204" pitchFamily="34" charset="0"/>
              </a:rPr>
              <a:t>      气温高低、太阳辐射强弱、风力大小、雨量及雨日多少对</a:t>
            </a:r>
            <a:r>
              <a:rPr lang="zh-CN" altLang="en-US" sz="28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露天生产的工业</a:t>
            </a:r>
            <a:r>
              <a:rPr lang="zh-CN" altLang="en-US" sz="2800" b="1" noProof="1">
                <a:latin typeface="Calibri" panose="020F0502020204030204" pitchFamily="34" charset="0"/>
              </a:rPr>
              <a:t>部门有重要影响。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9373875" y="2074088"/>
            <a:ext cx="2735704" cy="3016210"/>
          </a:xfrm>
          <a:prstGeom prst="rect">
            <a:avLst/>
          </a:prstGeom>
          <a:solidFill>
            <a:srgbClr val="376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8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Calibri" panose="020F0502020204030204" pitchFamily="34" charset="0"/>
              </a:rPr>
              <a:t>工业生产、城镇和交通建设包括一些对大气有污染的工厂的布局，都必须考虑气候因素。</a:t>
            </a:r>
          </a:p>
        </p:txBody>
      </p:sp>
      <p:pic>
        <p:nvPicPr>
          <p:cNvPr id="7" name="图片 9" descr="rdn_4deeb02899a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r="10585" b="7317"/>
          <a:stretch>
            <a:fillRect/>
          </a:stretch>
        </p:blipFill>
        <p:spPr bwMode="auto">
          <a:xfrm>
            <a:off x="4522103" y="1802879"/>
            <a:ext cx="4769326" cy="351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470528" y="5592195"/>
            <a:ext cx="4903347" cy="9541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修建铁路</a:t>
            </a:r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等露天作业，要考虑气候对工人、对生产的影响。</a:t>
            </a:r>
            <a:endParaRPr lang="zh-CN" altLang="en-US" sz="28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14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"/>
          <p:cNvSpPr txBox="1">
            <a:spLocks noChangeArrowheads="1"/>
          </p:cNvSpPr>
          <p:nvPr/>
        </p:nvSpPr>
        <p:spPr bwMode="auto">
          <a:xfrm>
            <a:off x="682052" y="189720"/>
            <a:ext cx="10105765" cy="638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城市通风廊道是指在城市规划、建设中，留出一定空间的走廊，以保持或引导天然气流，提升城市空气流通性。读“北京通风廊道规划图”，回答下列问题。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1.影响北京通风廊道走向的主要因素是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．盛行风向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．道路分布 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C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．地形地势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D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．工业布局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2.下列地理事物中，不适合布局在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通风廊道中的是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．成片绿地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．高大建筑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C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．湖面水域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D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．城市道路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3.通风廊道建设完成后对北京的影响主要有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．彻底解决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“雾霾”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B．扩大城市规模</a:t>
            </a:r>
          </a:p>
          <a:p>
            <a:pPr eaLnBrk="1" hangingPunct="1">
              <a:lnSpc>
                <a:spcPts val="39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C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．提高城市地价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D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．改善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城市大气环境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57957" y="1433903"/>
            <a:ext cx="581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7956" y="2970980"/>
            <a:ext cx="5810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57956" y="4911068"/>
            <a:ext cx="5810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594" y="1073123"/>
            <a:ext cx="4535406" cy="41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图片 4" descr="e850352ac65c1038fb674deeb1119313b07e8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" b="7564"/>
          <a:stretch>
            <a:fillRect/>
          </a:stretch>
        </p:blipFill>
        <p:spPr bwMode="auto">
          <a:xfrm>
            <a:off x="233159" y="797719"/>
            <a:ext cx="4143969" cy="2923751"/>
          </a:xfrm>
          <a:prstGeom prst="rect">
            <a:avLst/>
          </a:prstGeom>
          <a:solidFill>
            <a:srgbClr val="FFFFCC"/>
          </a:solidFill>
          <a:ln>
            <a:noFill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285204" y="118488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气候对旅游业的影响</a:t>
            </a:r>
          </a:p>
        </p:txBody>
      </p:sp>
      <p:pic>
        <p:nvPicPr>
          <p:cNvPr id="18438" name="图片 8" descr="137-1404231114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8"/>
          <a:stretch>
            <a:fillRect/>
          </a:stretch>
        </p:blipFill>
        <p:spPr bwMode="auto">
          <a:xfrm>
            <a:off x="233160" y="3739796"/>
            <a:ext cx="4176878" cy="296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9"/>
          <p:cNvSpPr txBox="1">
            <a:spLocks noChangeArrowheads="1"/>
          </p:cNvSpPr>
          <p:nvPr/>
        </p:nvSpPr>
        <p:spPr bwMode="auto">
          <a:xfrm>
            <a:off x="233159" y="779393"/>
            <a:ext cx="1422184" cy="46166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布达拉宫</a:t>
            </a:r>
          </a:p>
        </p:txBody>
      </p:sp>
      <p:sp>
        <p:nvSpPr>
          <p:cNvPr id="18440" name="TextBox 10"/>
          <p:cNvSpPr txBox="1">
            <a:spLocks noChangeArrowheads="1"/>
          </p:cNvSpPr>
          <p:nvPr/>
        </p:nvSpPr>
        <p:spPr bwMode="auto">
          <a:xfrm>
            <a:off x="233159" y="3739796"/>
            <a:ext cx="1112805" cy="46166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普吉岛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" y="3060006"/>
            <a:ext cx="5123378" cy="46166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夏季人们偏爱到凉爽干燥的地区</a:t>
            </a: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旅游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-81561" y="6134729"/>
            <a:ext cx="5110761" cy="46166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冬季人们向往到温暖湿润的地区</a:t>
            </a:r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旅游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2580"/>
          <a:stretch>
            <a:fillRect/>
          </a:stretch>
        </p:blipFill>
        <p:spPr bwMode="auto">
          <a:xfrm>
            <a:off x="5175157" y="795519"/>
            <a:ext cx="59309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20142"/>
          <a:stretch>
            <a:fillRect/>
          </a:stretch>
        </p:blipFill>
        <p:spPr bwMode="auto">
          <a:xfrm>
            <a:off x="9097521" y="1019176"/>
            <a:ext cx="29876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 flipH="1" flipV="1">
            <a:off x="6775554" y="1369407"/>
            <a:ext cx="2284491" cy="47810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20111221_142546_16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r="6367"/>
          <a:stretch>
            <a:fillRect/>
          </a:stretch>
        </p:blipFill>
        <p:spPr bwMode="auto">
          <a:xfrm>
            <a:off x="9060045" y="3060006"/>
            <a:ext cx="2987675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8022050" y="3343494"/>
            <a:ext cx="1129445" cy="2656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208712" y="5124600"/>
            <a:ext cx="5581650" cy="13755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FF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圣诞节，欧洲北部圣诞老人坐雪橇送来礼物，而在澳大利亚，人们则穿夏季圣诞装。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208712" y="118488"/>
            <a:ext cx="3527399" cy="58261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南北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半球季节相反</a:t>
            </a:r>
          </a:p>
        </p:txBody>
      </p:sp>
    </p:spTree>
    <p:extLst>
      <p:ext uri="{BB962C8B-B14F-4D97-AF65-F5344CB8AC3E}">
        <p14:creationId xmlns:p14="http://schemas.microsoft.com/office/powerpoint/2010/main" val="387105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9" grpId="0" animBg="1"/>
      <p:bldP spid="18434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5"/>
          <p:cNvSpPr txBox="1"/>
          <p:nvPr/>
        </p:nvSpPr>
        <p:spPr>
          <a:xfrm>
            <a:off x="262324" y="82044"/>
            <a:ext cx="6392864" cy="4801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800" b="1" noProof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二、气候对生活的影响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173804" y="3748915"/>
            <a:ext cx="3017518" cy="156966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宋体" panose="02010600030101010101" pitchFamily="2" charset="-122"/>
              </a:rPr>
              <a:t>傣族筒裙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</a:rPr>
              <a:t>云南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热带季风气候区气候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湿热</a:t>
            </a:r>
            <a:r>
              <a:rPr lang="zh-CN" altLang="en-US" sz="2400" b="1" dirty="0">
                <a:latin typeface="宋体" panose="02010600030101010101" pitchFamily="2" charset="-122"/>
              </a:rPr>
              <a:t>，筒裙宽口无领，轻薄凉爽。</a:t>
            </a:r>
          </a:p>
        </p:txBody>
      </p:sp>
      <p:sp>
        <p:nvSpPr>
          <p:cNvPr id="24580" name="TextBox 7"/>
          <p:cNvSpPr txBox="1"/>
          <p:nvPr/>
        </p:nvSpPr>
        <p:spPr>
          <a:xfrm>
            <a:off x="711535" y="646769"/>
            <a:ext cx="511175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zh-CN" sz="24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sz="24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气候对服饰的影响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850" y="4457619"/>
            <a:ext cx="3008085" cy="230832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宋体" panose="02010600030101010101" pitchFamily="2" charset="-122"/>
              </a:rPr>
              <a:t>藏袍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</a:rPr>
              <a:t>中国青藏</a:t>
            </a:r>
            <a:r>
              <a:rPr lang="zh-CN" altLang="en-US" sz="2400" b="1" dirty="0">
                <a:latin typeface="宋体" panose="02010600030101010101" pitchFamily="2" charset="-122"/>
              </a:rPr>
              <a:t>地区</a:t>
            </a:r>
            <a:r>
              <a:rPr lang="en-US" altLang="zh-CN" sz="2400" b="1" dirty="0">
                <a:latin typeface="宋体" panose="02010600030101010101" pitchFamily="2" charset="-122"/>
              </a:rPr>
              <a:t>,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高山高原气候，气温低，昼夜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温差大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2400" b="1" dirty="0">
                <a:latin typeface="宋体" panose="02010600030101010101" pitchFamily="2" charset="-122"/>
              </a:rPr>
              <a:t>藏袍冷时可保暖，热时可不穿袖子。</a:t>
            </a:r>
          </a:p>
        </p:txBody>
      </p:sp>
      <p:pic>
        <p:nvPicPr>
          <p:cNvPr id="11" name="图片 10" descr="163000005596491260936194097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590" y="1511006"/>
            <a:ext cx="2881778" cy="225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 b="1508"/>
          <a:stretch>
            <a:fillRect/>
          </a:stretch>
        </p:blipFill>
        <p:spPr bwMode="auto">
          <a:xfrm>
            <a:off x="97851" y="1282382"/>
            <a:ext cx="3008085" cy="303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201104071313242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54" y="1344806"/>
            <a:ext cx="2849476" cy="211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t0135d27a7364bfdb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16" y="1702342"/>
            <a:ext cx="2947296" cy="194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/>
        </p:nvSpPr>
        <p:spPr>
          <a:xfrm>
            <a:off x="6259192" y="3647877"/>
            <a:ext cx="2721158" cy="2308324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 noProof="1">
                <a:solidFill>
                  <a:srgbClr val="002060"/>
                </a:solidFill>
                <a:latin typeface="宋体" panose="02010600030101010101" pitchFamily="2" charset="-122"/>
              </a:rPr>
              <a:t>阿拉伯长袍</a:t>
            </a:r>
            <a:endParaRPr lang="en-US" altLang="zh-CN" sz="2400" b="1" noProof="1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</a:t>
            </a:r>
            <a:r>
              <a:rPr lang="zh-CN" altLang="en-US" sz="24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沙漠气候为主，全年炎热干燥</a:t>
            </a:r>
            <a:r>
              <a:rPr lang="zh-CN" altLang="en-US" sz="24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Calibri" panose="020F0502020204030204" pitchFamily="34" charset="0"/>
              </a:rPr>
              <a:t>，</a:t>
            </a:r>
            <a:r>
              <a:rPr lang="zh-CN" altLang="en-US" sz="2400" b="1" noProof="1">
                <a:solidFill>
                  <a:srgbClr val="002060"/>
                </a:solidFill>
              </a:rPr>
              <a:t>宽大的</a:t>
            </a:r>
            <a:r>
              <a:rPr lang="zh-CN" altLang="en-US" sz="2400" b="1" noProof="1">
                <a:solidFill>
                  <a:srgbClr val="002060"/>
                </a:solidFill>
                <a:latin typeface="Calibri" panose="020F0502020204030204" pitchFamily="34" charset="0"/>
              </a:rPr>
              <a:t>棉</a:t>
            </a:r>
            <a:r>
              <a:rPr lang="zh-CN" altLang="en-US" sz="2400" b="1" noProof="1" smtClean="0">
                <a:solidFill>
                  <a:srgbClr val="002060"/>
                </a:solidFill>
                <a:latin typeface="Calibri" panose="020F0502020204030204" pitchFamily="34" charset="0"/>
              </a:rPr>
              <a:t>质长袍</a:t>
            </a:r>
            <a:r>
              <a:rPr lang="zh-CN" altLang="en-US" sz="2400" b="1" noProof="1">
                <a:solidFill>
                  <a:srgbClr val="002060"/>
                </a:solidFill>
                <a:latin typeface="Calibri" panose="020F0502020204030204" pitchFamily="34" charset="0"/>
              </a:rPr>
              <a:t>可以通风吸汗</a:t>
            </a:r>
            <a:r>
              <a:rPr lang="zh-CN" altLang="en-US" sz="2400" b="1" noProof="1" smtClean="0">
                <a:solidFill>
                  <a:srgbClr val="002060"/>
                </a:solidFill>
                <a:latin typeface="Calibri" panose="020F0502020204030204" pitchFamily="34" charset="0"/>
              </a:rPr>
              <a:t>，</a:t>
            </a:r>
            <a:r>
              <a:rPr lang="zh-CN" altLang="en-US" sz="2400" b="1" noProof="1">
                <a:solidFill>
                  <a:srgbClr val="002060"/>
                </a:solidFill>
                <a:latin typeface="Calibri" panose="020F0502020204030204" pitchFamily="34" charset="0"/>
              </a:rPr>
              <a:t>阻挡</a:t>
            </a:r>
            <a:r>
              <a:rPr lang="zh-CN" altLang="en-US" sz="2400" b="1" noProof="1" smtClean="0">
                <a:solidFill>
                  <a:srgbClr val="002060"/>
                </a:solidFill>
                <a:latin typeface="Calibri" panose="020F0502020204030204" pitchFamily="34" charset="0"/>
              </a:rPr>
              <a:t>风沙，白色反射阳光。</a:t>
            </a:r>
            <a:endParaRPr lang="zh-CN" altLang="en-US" sz="2400" b="1" noProof="1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6"/>
          <p:cNvSpPr txBox="1"/>
          <p:nvPr/>
        </p:nvSpPr>
        <p:spPr>
          <a:xfrm>
            <a:off x="9241044" y="3767100"/>
            <a:ext cx="269573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noProof="1" smtClean="0">
                <a:solidFill>
                  <a:srgbClr val="002060"/>
                </a:solidFill>
                <a:latin typeface="Calibri" panose="020F0502020204030204" pitchFamily="34" charset="0"/>
              </a:rPr>
              <a:t>北极地区因</a:t>
            </a:r>
            <a:r>
              <a:rPr lang="zh-CN" altLang="en-US" sz="2400" b="1" noProof="1">
                <a:solidFill>
                  <a:srgbClr val="002060"/>
                </a:solidFill>
                <a:latin typeface="Calibri" panose="020F0502020204030204" pitchFamily="34" charset="0"/>
              </a:rPr>
              <a:t>纽特人，为适应</a:t>
            </a:r>
            <a:r>
              <a:rPr lang="zh-CN" altLang="en-US" sz="24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极地酷寒的气候</a:t>
            </a:r>
            <a:r>
              <a:rPr lang="zh-CN" altLang="en-US" sz="2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noProof="1" smtClean="0">
                <a:solidFill>
                  <a:srgbClr val="002060"/>
                </a:solidFill>
                <a:latin typeface="Calibri" panose="020F0502020204030204" pitchFamily="34" charset="0"/>
              </a:rPr>
              <a:t>用兽皮做衣服，抵御</a:t>
            </a:r>
            <a:r>
              <a:rPr lang="zh-CN" altLang="en-US" sz="2400" b="1" noProof="1">
                <a:solidFill>
                  <a:srgbClr val="002060"/>
                </a:solidFill>
                <a:latin typeface="Calibri" panose="020F0502020204030204" pitchFamily="34" charset="0"/>
              </a:rPr>
              <a:t>严寒。</a:t>
            </a:r>
          </a:p>
        </p:txBody>
      </p:sp>
    </p:spTree>
    <p:extLst>
      <p:ext uri="{BB962C8B-B14F-4D97-AF65-F5344CB8AC3E}">
        <p14:creationId xmlns:p14="http://schemas.microsoft.com/office/powerpoint/2010/main" val="32438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66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568325"/>
            <a:ext cx="10133012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矩形 26630"/>
          <p:cNvSpPr>
            <a:spLocks noChangeArrowheads="1"/>
          </p:cNvSpPr>
          <p:nvPr/>
        </p:nvSpPr>
        <p:spPr bwMode="auto">
          <a:xfrm>
            <a:off x="250825" y="2400300"/>
            <a:ext cx="190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撒哈拉沙漠</a:t>
            </a:r>
          </a:p>
        </p:txBody>
      </p:sp>
      <p:sp>
        <p:nvSpPr>
          <p:cNvPr id="48132" name="矩形 26631"/>
          <p:cNvSpPr>
            <a:spLocks noChangeArrowheads="1"/>
          </p:cNvSpPr>
          <p:nvPr/>
        </p:nvSpPr>
        <p:spPr bwMode="auto">
          <a:xfrm>
            <a:off x="9356724" y="3420417"/>
            <a:ext cx="1776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楷体_GB2312"/>
                <a:cs typeface="楷体_GB2312"/>
              </a:rPr>
              <a:t>亚马孙平原</a:t>
            </a:r>
          </a:p>
        </p:txBody>
      </p:sp>
      <p:sp>
        <p:nvSpPr>
          <p:cNvPr id="48133" name="矩形 26632"/>
          <p:cNvSpPr>
            <a:spLocks noChangeArrowheads="1"/>
          </p:cNvSpPr>
          <p:nvPr/>
        </p:nvSpPr>
        <p:spPr bwMode="auto">
          <a:xfrm>
            <a:off x="4533900" y="3262313"/>
            <a:ext cx="990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楷体_GB2312"/>
                <a:cs typeface="楷体_GB2312"/>
              </a:rPr>
              <a:t>马来群岛</a:t>
            </a:r>
          </a:p>
        </p:txBody>
      </p:sp>
      <p:sp>
        <p:nvSpPr>
          <p:cNvPr id="48134" name="矩形 26633"/>
          <p:cNvSpPr>
            <a:spLocks noChangeArrowheads="1"/>
          </p:cNvSpPr>
          <p:nvPr/>
        </p:nvSpPr>
        <p:spPr bwMode="auto">
          <a:xfrm>
            <a:off x="1222375" y="3417888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楷体_GB2312"/>
                <a:cs typeface="楷体_GB2312"/>
              </a:rPr>
              <a:t>刚果盆地</a:t>
            </a:r>
          </a:p>
        </p:txBody>
      </p:sp>
      <p:grpSp>
        <p:nvGrpSpPr>
          <p:cNvPr id="48135" name="组合 26634"/>
          <p:cNvGrpSpPr/>
          <p:nvPr/>
        </p:nvGrpSpPr>
        <p:grpSpPr bwMode="auto">
          <a:xfrm>
            <a:off x="3149600" y="2511425"/>
            <a:ext cx="1584325" cy="830263"/>
            <a:chOff x="1429" y="1733"/>
            <a:chExt cx="998" cy="523"/>
          </a:xfrm>
        </p:grpSpPr>
        <p:sp>
          <p:nvSpPr>
            <p:cNvPr id="19493" name="矩形 26635"/>
            <p:cNvSpPr>
              <a:spLocks noChangeArrowheads="1"/>
            </p:cNvSpPr>
            <p:nvPr/>
          </p:nvSpPr>
          <p:spPr bwMode="auto">
            <a:xfrm>
              <a:off x="1429" y="1733"/>
              <a:ext cx="59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楷体_GB2312"/>
                  <a:cs typeface="楷体_GB2312"/>
                </a:rPr>
                <a:t>印度半岛</a:t>
              </a:r>
            </a:p>
          </p:txBody>
        </p:sp>
        <p:sp>
          <p:nvSpPr>
            <p:cNvPr id="19494" name="矩形 26636"/>
            <p:cNvSpPr>
              <a:spLocks noChangeArrowheads="1"/>
            </p:cNvSpPr>
            <p:nvPr/>
          </p:nvSpPr>
          <p:spPr bwMode="auto">
            <a:xfrm>
              <a:off x="1837" y="1733"/>
              <a:ext cx="59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楷体_GB2312"/>
                  <a:cs typeface="楷体_GB2312"/>
                </a:rPr>
                <a:t>中南半岛</a:t>
              </a:r>
            </a:p>
          </p:txBody>
        </p:sp>
      </p:grp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65125" y="44450"/>
            <a:ext cx="4435475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热带气候类型</a:t>
            </a:r>
            <a:r>
              <a:rPr lang="zh-CN" altLang="en-US" sz="2800" b="1" dirty="0">
                <a:latin typeface="宋体" panose="02010600030101010101" pitchFamily="2" charset="-122"/>
                <a:cs typeface="楷体_GB2312"/>
              </a:rPr>
              <a:t>的主要分布</a:t>
            </a:r>
          </a:p>
        </p:txBody>
      </p:sp>
      <p:sp>
        <p:nvSpPr>
          <p:cNvPr id="2" name="矩形 1"/>
          <p:cNvSpPr/>
          <p:nvPr/>
        </p:nvSpPr>
        <p:spPr>
          <a:xfrm>
            <a:off x="2603500" y="6289675"/>
            <a:ext cx="6156325" cy="53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矩形 26633"/>
          <p:cNvSpPr>
            <a:spLocks noChangeArrowheads="1"/>
          </p:cNvSpPr>
          <p:nvPr/>
        </p:nvSpPr>
        <p:spPr bwMode="auto">
          <a:xfrm>
            <a:off x="365125" y="3895725"/>
            <a:ext cx="4295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非洲（东非高原、南非高原）</a:t>
            </a:r>
          </a:p>
        </p:txBody>
      </p:sp>
      <p:sp>
        <p:nvSpPr>
          <p:cNvPr id="19" name="矩形 26633"/>
          <p:cNvSpPr>
            <a:spLocks noChangeArrowheads="1"/>
          </p:cNvSpPr>
          <p:nvPr/>
        </p:nvSpPr>
        <p:spPr bwMode="auto">
          <a:xfrm>
            <a:off x="5002213" y="4065588"/>
            <a:ext cx="14208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澳大利亚</a:t>
            </a:r>
          </a:p>
        </p:txBody>
      </p:sp>
      <p:sp>
        <p:nvSpPr>
          <p:cNvPr id="20" name="矩形 26633"/>
          <p:cNvSpPr>
            <a:spLocks noChangeArrowheads="1"/>
          </p:cNvSpPr>
          <p:nvPr/>
        </p:nvSpPr>
        <p:spPr bwMode="auto">
          <a:xfrm>
            <a:off x="9248775" y="4175125"/>
            <a:ext cx="1419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巴西高原</a:t>
            </a:r>
          </a:p>
        </p:txBody>
      </p:sp>
      <p:sp>
        <p:nvSpPr>
          <p:cNvPr id="21" name="矩形 26630"/>
          <p:cNvSpPr>
            <a:spLocks noChangeArrowheads="1"/>
          </p:cNvSpPr>
          <p:nvPr/>
        </p:nvSpPr>
        <p:spPr bwMode="auto">
          <a:xfrm>
            <a:off x="3384550" y="4341813"/>
            <a:ext cx="2233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澳大利亚西部</a:t>
            </a: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063750" y="5562600"/>
            <a:ext cx="1925638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赤道附近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6367463" y="5548313"/>
            <a:ext cx="5824537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南北回归线穿过的大陆西岸及内陆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3" name="箭头: 上 2"/>
          <p:cNvSpPr/>
          <p:nvPr/>
        </p:nvSpPr>
        <p:spPr>
          <a:xfrm>
            <a:off x="2686050" y="5953125"/>
            <a:ext cx="457200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6" name="箭头: 上 25"/>
          <p:cNvSpPr/>
          <p:nvPr/>
        </p:nvSpPr>
        <p:spPr>
          <a:xfrm>
            <a:off x="8202613" y="6034088"/>
            <a:ext cx="457200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8" name="矩形 26630"/>
          <p:cNvSpPr>
            <a:spLocks noChangeArrowheads="1"/>
          </p:cNvSpPr>
          <p:nvPr/>
        </p:nvSpPr>
        <p:spPr bwMode="auto">
          <a:xfrm>
            <a:off x="2362200" y="25273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西亚</a:t>
            </a:r>
          </a:p>
        </p:txBody>
      </p:sp>
      <p:sp>
        <p:nvSpPr>
          <p:cNvPr id="29" name="矩形 26630"/>
          <p:cNvSpPr>
            <a:spLocks noChangeArrowheads="1"/>
          </p:cNvSpPr>
          <p:nvPr/>
        </p:nvSpPr>
        <p:spPr bwMode="auto">
          <a:xfrm>
            <a:off x="6989763" y="2527300"/>
            <a:ext cx="223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美洲西部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087888" y="93794"/>
            <a:ext cx="6972025" cy="46166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  <a:cs typeface="楷体_GB2312"/>
              </a:rPr>
              <a:t>注意，我们学过的地区和</a:t>
            </a:r>
            <a:r>
              <a:rPr lang="zh-CN" altLang="en-US" sz="2400" b="1" dirty="0" smtClean="0">
                <a:latin typeface="宋体" panose="02010600030101010101" pitchFamily="2" charset="-122"/>
                <a:cs typeface="楷体_GB2312"/>
              </a:rPr>
              <a:t>国家有哪些热带气候？</a:t>
            </a:r>
            <a:endParaRPr lang="zh-CN" altLang="en-US" sz="2400" b="1" dirty="0">
              <a:latin typeface="宋体" panose="02010600030101010101" pitchFamily="2" charset="-122"/>
              <a:cs typeface="楷体_GB231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749425" y="1662113"/>
            <a:ext cx="3819525" cy="1635125"/>
            <a:chOff x="1749726" y="1661904"/>
            <a:chExt cx="3818480" cy="1635422"/>
          </a:xfrm>
        </p:grpSpPr>
        <p:sp>
          <p:nvSpPr>
            <p:cNvPr id="34" name="箭头: 上 33"/>
            <p:cNvSpPr/>
            <p:nvPr/>
          </p:nvSpPr>
          <p:spPr>
            <a:xfrm rot="10800000">
              <a:off x="2549607" y="2211279"/>
              <a:ext cx="457075" cy="32867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1749726" y="1661904"/>
              <a:ext cx="3818480" cy="523970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西亚、南亚、东南亚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36" name="箭头: 上 35"/>
            <p:cNvSpPr/>
            <p:nvPr/>
          </p:nvSpPr>
          <p:spPr>
            <a:xfrm rot="10800000">
              <a:off x="3268548" y="2198576"/>
              <a:ext cx="457075" cy="32867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7" name="箭头: 上 36"/>
            <p:cNvSpPr/>
            <p:nvPr/>
          </p:nvSpPr>
          <p:spPr>
            <a:xfrm rot="10800000">
              <a:off x="4052559" y="2225568"/>
              <a:ext cx="457075" cy="32867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8" name="箭头: 上 37"/>
            <p:cNvSpPr/>
            <p:nvPr/>
          </p:nvSpPr>
          <p:spPr>
            <a:xfrm rot="10800000">
              <a:off x="4452499" y="2970242"/>
              <a:ext cx="457075" cy="327084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1362075" y="2417763"/>
            <a:ext cx="1108075" cy="868362"/>
            <a:chOff x="1362683" y="2417873"/>
            <a:chExt cx="1107739" cy="868076"/>
          </a:xfrm>
        </p:grpSpPr>
        <p:sp>
          <p:nvSpPr>
            <p:cNvPr id="41" name="箭头: 上 40"/>
            <p:cNvSpPr/>
            <p:nvPr/>
          </p:nvSpPr>
          <p:spPr>
            <a:xfrm>
              <a:off x="2013361" y="2417873"/>
              <a:ext cx="457061" cy="328504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2" name="Text Box 31"/>
            <p:cNvSpPr txBox="1">
              <a:spLocks noChangeArrowheads="1"/>
            </p:cNvSpPr>
            <p:nvPr/>
          </p:nvSpPr>
          <p:spPr bwMode="auto">
            <a:xfrm>
              <a:off x="1362683" y="2762247"/>
              <a:ext cx="1096630" cy="523702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埃及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10421938" y="3617913"/>
            <a:ext cx="1468437" cy="863600"/>
            <a:chOff x="10421361" y="3617613"/>
            <a:chExt cx="1468910" cy="864661"/>
          </a:xfrm>
        </p:grpSpPr>
        <p:sp>
          <p:nvSpPr>
            <p:cNvPr id="44" name="Text Box 31"/>
            <p:cNvSpPr txBox="1">
              <a:spLocks noChangeArrowheads="1"/>
            </p:cNvSpPr>
            <p:nvPr/>
          </p:nvSpPr>
          <p:spPr bwMode="auto">
            <a:xfrm>
              <a:off x="10748491" y="3924376"/>
              <a:ext cx="1141780" cy="524519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巴西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45" name="箭头: 上 44"/>
            <p:cNvSpPr/>
            <p:nvPr/>
          </p:nvSpPr>
          <p:spPr>
            <a:xfrm rot="16200000">
              <a:off x="10386218" y="4089827"/>
              <a:ext cx="457762" cy="327130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6" name="箭头: 上 45"/>
            <p:cNvSpPr/>
            <p:nvPr/>
          </p:nvSpPr>
          <p:spPr>
            <a:xfrm rot="16200000">
              <a:off x="10356046" y="3682928"/>
              <a:ext cx="457762" cy="327130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5675313" y="4465638"/>
            <a:ext cx="2220912" cy="558800"/>
            <a:chOff x="10450778" y="3925007"/>
            <a:chExt cx="2220107" cy="557267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10749120" y="3925007"/>
              <a:ext cx="1921765" cy="522438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澳大利亚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50" name="箭头: 上 49"/>
            <p:cNvSpPr/>
            <p:nvPr/>
          </p:nvSpPr>
          <p:spPr>
            <a:xfrm rot="16200000">
              <a:off x="10386260" y="4089263"/>
              <a:ext cx="457529" cy="32849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39" name="箭头: 上 2"/>
          <p:cNvSpPr/>
          <p:nvPr/>
        </p:nvSpPr>
        <p:spPr>
          <a:xfrm>
            <a:off x="4343401" y="5986038"/>
            <a:ext cx="457200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0" name="箭头: 上 2"/>
          <p:cNvSpPr/>
          <p:nvPr/>
        </p:nvSpPr>
        <p:spPr>
          <a:xfrm>
            <a:off x="5712619" y="5962650"/>
            <a:ext cx="457200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4193456" y="5429250"/>
            <a:ext cx="1925638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雨林南北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1989999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  <p:bldP spid="48132" grpId="0"/>
      <p:bldP spid="48133" grpId="0"/>
      <p:bldP spid="48134" grpId="0"/>
      <p:bldP spid="18" grpId="0"/>
      <p:bldP spid="19" grpId="0"/>
      <p:bldP spid="20" grpId="0"/>
      <p:bldP spid="21" grpId="0"/>
      <p:bldP spid="28" grpId="0"/>
      <p:bldP spid="29" grpId="0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55" y="2422662"/>
            <a:ext cx="2927444" cy="199865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8056" y="423081"/>
            <a:ext cx="2870424" cy="2283476"/>
            <a:chOff x="6167438" y="1"/>
            <a:chExt cx="4500562" cy="3656270"/>
          </a:xfrm>
        </p:grpSpPr>
        <p:pic>
          <p:nvPicPr>
            <p:cNvPr id="369671" name="Picture 7" descr="中国民居江南水乡的民居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438" y="1"/>
              <a:ext cx="4500562" cy="27860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9672" name="Rectangle 8"/>
            <p:cNvSpPr>
              <a:spLocks noChangeArrowheads="1"/>
            </p:cNvSpPr>
            <p:nvPr/>
          </p:nvSpPr>
          <p:spPr bwMode="auto">
            <a:xfrm>
              <a:off x="6167440" y="2325690"/>
              <a:ext cx="3834286" cy="1330581"/>
            </a:xfrm>
            <a:prstGeom prst="rect">
              <a:avLst/>
            </a:prstGeom>
            <a:solidFill>
              <a:srgbClr val="FFFFCC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 b="1" dirty="0">
                  <a:solidFill>
                    <a:srgbClr val="002060"/>
                  </a:solidFill>
                  <a:latin typeface="+mn-ea"/>
                  <a:sym typeface="+mn-ea"/>
                </a:rPr>
                <a:t>中国南方</a:t>
              </a:r>
              <a:r>
                <a:rPr kumimoji="1" lang="zh-CN" altLang="en-US" sz="2400" b="1" dirty="0" smtClean="0">
                  <a:solidFill>
                    <a:srgbClr val="002060"/>
                  </a:solidFill>
                  <a:latin typeface="+mn-ea"/>
                  <a:sym typeface="+mn-ea"/>
                </a:rPr>
                <a:t>地区</a:t>
              </a:r>
              <a:endParaRPr kumimoji="1" lang="en-US" altLang="zh-CN" sz="2400" b="1" dirty="0" smtClean="0">
                <a:solidFill>
                  <a:srgbClr val="002060"/>
                </a:solidFill>
                <a:latin typeface="+mn-ea"/>
                <a:sym typeface="+mn-ea"/>
              </a:endParaRPr>
            </a:p>
            <a:p>
              <a:pPr eaLnBrk="1" hangingPunct="1">
                <a:defRPr/>
              </a:pPr>
              <a:r>
                <a:rPr kumimoji="1" lang="en-US" altLang="zh-CN" sz="2400" b="1" dirty="0" smtClean="0">
                  <a:solidFill>
                    <a:srgbClr val="002060"/>
                  </a:solidFill>
                  <a:latin typeface="+mn-ea"/>
                  <a:sym typeface="+mn-ea"/>
                </a:rPr>
                <a:t>—</a:t>
              </a:r>
              <a:r>
                <a:rPr kumimoji="1" lang="zh-CN" altLang="en-US" sz="2400" b="1" dirty="0">
                  <a:solidFill>
                    <a:srgbClr val="002060"/>
                  </a:solidFill>
                  <a:latin typeface="+mn-ea"/>
                  <a:sym typeface="+mn-ea"/>
                </a:rPr>
                <a:t>斜顶</a:t>
              </a:r>
              <a:r>
                <a:rPr kumimoji="1" lang="zh-CN" altLang="en-US" sz="2400" b="1" dirty="0" smtClean="0">
                  <a:solidFill>
                    <a:srgbClr val="002060"/>
                  </a:solidFill>
                  <a:latin typeface="+mn-ea"/>
                  <a:sym typeface="+mn-ea"/>
                </a:rPr>
                <a:t>屋、竹楼</a:t>
              </a:r>
              <a:endParaRPr kumimoji="1" lang="zh-CN" altLang="en-US" sz="2400" b="1" dirty="0">
                <a:solidFill>
                  <a:srgbClr val="002060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90368" y="4429491"/>
            <a:ext cx="4053309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亚热带季风气候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，热带季风气候，气候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湿热，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屋顶倾斜，利于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排水；门窗大，通风散热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。</a:t>
            </a:r>
            <a:endParaRPr lang="en-US" altLang="zh-CN" sz="20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（东南亚等</a:t>
            </a:r>
            <a:r>
              <a:rPr lang="zh-CN" altLang="en-US" sz="2400" b="1" dirty="0" smtClean="0">
                <a:solidFill>
                  <a:srgbClr val="FF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热带季风气候、热带雨林气候</a:t>
            </a:r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区的房屋类似）</a:t>
            </a:r>
            <a:endParaRPr lang="zh-CN" altLang="en-US" sz="24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313947" y="324996"/>
            <a:ext cx="51133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气候对民居的影响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38140" y="4145483"/>
            <a:ext cx="3634161" cy="22467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温带大陆性气候，干旱少雨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</a:rPr>
              <a:t>，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平顶屋，既省材料，又实用</a:t>
            </a:r>
            <a:r>
              <a:rPr lang="zh-CN" altLang="en-US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。</a:t>
            </a:r>
            <a:endParaRPr lang="en-US" altLang="zh-CN" sz="28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（北非等</a:t>
            </a:r>
            <a:r>
              <a:rPr lang="zh-CN" altLang="en-US" sz="2800" b="1" dirty="0" smtClean="0">
                <a:solidFill>
                  <a:srgbClr val="FF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热带沙漠气候</a:t>
            </a:r>
            <a:r>
              <a:rPr lang="zh-CN" altLang="en-US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区的房屋类似）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971" y="1260445"/>
            <a:ext cx="3794500" cy="2764413"/>
            <a:chOff x="87952" y="645849"/>
            <a:chExt cx="4107804" cy="3041731"/>
          </a:xfrm>
        </p:grpSpPr>
        <p:pic>
          <p:nvPicPr>
            <p:cNvPr id="27655" name="图片 7" descr="011223x9u8354umdu4m11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71" b="13077"/>
            <a:stretch>
              <a:fillRect/>
            </a:stretch>
          </p:blipFill>
          <p:spPr bwMode="auto">
            <a:xfrm>
              <a:off x="87952" y="645849"/>
              <a:ext cx="4107804" cy="304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670" name="Rectangle 6"/>
            <p:cNvSpPr>
              <a:spLocks noChangeArrowheads="1"/>
            </p:cNvSpPr>
            <p:nvPr/>
          </p:nvSpPr>
          <p:spPr bwMode="auto">
            <a:xfrm>
              <a:off x="87952" y="645849"/>
              <a:ext cx="3044879" cy="507978"/>
            </a:xfrm>
            <a:prstGeom prst="rect">
              <a:avLst/>
            </a:prstGeom>
            <a:solidFill>
              <a:srgbClr val="FFFFCC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 b="1" dirty="0">
                  <a:solidFill>
                    <a:srgbClr val="002060"/>
                  </a:solidFill>
                  <a:latin typeface="+mn-ea"/>
                  <a:sym typeface="+mn-ea"/>
                </a:rPr>
                <a:t>中国新疆</a:t>
              </a:r>
              <a:r>
                <a:rPr kumimoji="1" lang="en-US" altLang="zh-CN" sz="2400" b="1" dirty="0">
                  <a:solidFill>
                    <a:srgbClr val="002060"/>
                  </a:solidFill>
                  <a:latin typeface="+mn-ea"/>
                  <a:sym typeface="+mn-ea"/>
                </a:rPr>
                <a:t>—</a:t>
              </a:r>
              <a:r>
                <a:rPr kumimoji="1" lang="zh-CN" altLang="en-US" sz="2400" b="1" dirty="0">
                  <a:solidFill>
                    <a:srgbClr val="002060"/>
                  </a:solidFill>
                  <a:latin typeface="+mn-ea"/>
                  <a:sym typeface="+mn-ea"/>
                </a:rPr>
                <a:t>平顶房</a:t>
              </a:r>
            </a:p>
          </p:txBody>
        </p:sp>
      </p:grp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8143799" y="4173489"/>
            <a:ext cx="3995036" cy="2464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</a:pPr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我国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民居大多</a:t>
            </a:r>
            <a:r>
              <a:rPr lang="zh-CN" altLang="en-US" sz="2800" u="sng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坐北朝南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。门窗朝南开放，有利于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阳光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进入，且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夏有东南风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吹入，冬季又可避免来自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西北冷空气</a:t>
            </a:r>
            <a:r>
              <a:rPr lang="zh-CN" altLang="en-US" sz="28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的侵袭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12" name="图片 5" descr="11-56-02-74-257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99" y="1354592"/>
            <a:ext cx="3666934" cy="267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143799" y="1354592"/>
            <a:ext cx="1412430" cy="46166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zh-CN" altLang="en-US" sz="2400" b="1" dirty="0" smtClean="0">
                <a:solidFill>
                  <a:srgbClr val="002060"/>
                </a:solidFill>
                <a:latin typeface="+mn-ea"/>
                <a:sym typeface="+mn-ea"/>
              </a:rPr>
              <a:t>坐北朝南</a:t>
            </a:r>
            <a:endParaRPr kumimoji="1" lang="zh-CN" altLang="en-US" sz="2400" b="1" dirty="0">
              <a:solidFill>
                <a:srgbClr val="002060"/>
              </a:solidFill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25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图片 6" descr="63150e9899540a492d30b4e821a623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29" y="1597650"/>
            <a:ext cx="400685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7" descr="2140753_220753061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>
            <a:fillRect/>
          </a:stretch>
        </p:blipFill>
        <p:spPr bwMode="auto">
          <a:xfrm>
            <a:off x="1422167" y="1596062"/>
            <a:ext cx="4735512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5194171" y="976937"/>
            <a:ext cx="1816100" cy="582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南船北马</a:t>
            </a:r>
          </a:p>
        </p:txBody>
      </p:sp>
      <p:sp>
        <p:nvSpPr>
          <p:cNvPr id="33797" name="TextBox 10"/>
          <p:cNvSpPr txBox="1">
            <a:spLocks noChangeArrowheads="1"/>
          </p:cNvSpPr>
          <p:nvPr/>
        </p:nvSpPr>
        <p:spPr bwMode="auto">
          <a:xfrm>
            <a:off x="691676" y="298451"/>
            <a:ext cx="51133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气候对交通的影响</a:t>
            </a:r>
          </a:p>
        </p:txBody>
      </p:sp>
      <p:sp>
        <p:nvSpPr>
          <p:cNvPr id="13" name="矩形 12"/>
          <p:cNvSpPr/>
          <p:nvPr/>
        </p:nvSpPr>
        <p:spPr>
          <a:xfrm>
            <a:off x="1755542" y="4340850"/>
            <a:ext cx="8361362" cy="19389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36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+mn-ea"/>
              </a:rPr>
              <a:t>    我国古代的交通运输南方以船为主，北方以马为主。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南方降水较多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+mn-ea"/>
              </a:rPr>
              <a:t>，</a:t>
            </a:r>
            <a:r>
              <a:rPr lang="zh-CN" altLang="en-US" sz="2800" b="1" dirty="0">
                <a:solidFill>
                  <a:srgbClr val="FFFF00"/>
                </a:solidFill>
                <a:latin typeface="+mn-ea"/>
                <a:sym typeface="+mn-ea"/>
              </a:rPr>
              <a:t>河网密布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+mn-ea"/>
              </a:rPr>
              <a:t>，因此船舶运输便应运而生。而</a:t>
            </a:r>
            <a:r>
              <a:rPr lang="zh-CN" altLang="en-US" sz="2800" b="1" dirty="0">
                <a:solidFill>
                  <a:srgbClr val="FFFF00"/>
                </a:solidFill>
                <a:latin typeface="+mn-ea"/>
                <a:sym typeface="+mn-ea"/>
              </a:rPr>
              <a:t>北方降水较少较干旱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+mn-ea"/>
              </a:rPr>
              <a:t>，</a:t>
            </a:r>
            <a:r>
              <a:rPr lang="zh-CN" altLang="en-US" sz="2800" b="1" dirty="0">
                <a:solidFill>
                  <a:srgbClr val="FFFF00"/>
                </a:solidFill>
                <a:latin typeface="+mn-ea"/>
                <a:sym typeface="+mn-ea"/>
              </a:rPr>
              <a:t>畜牧业发达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+mn-ea"/>
              </a:rPr>
              <a:t>，马匹成为北方的交通工具。</a:t>
            </a:r>
          </a:p>
        </p:txBody>
      </p:sp>
    </p:spTree>
    <p:extLst>
      <p:ext uri="{BB962C8B-B14F-4D97-AF65-F5344CB8AC3E}">
        <p14:creationId xmlns:p14="http://schemas.microsoft.com/office/powerpoint/2010/main" val="55749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bldLvl="0" animBg="1"/>
      <p:bldP spid="1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7" descr="7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9"/>
          <a:stretch>
            <a:fillRect/>
          </a:stretch>
        </p:blipFill>
        <p:spPr bwMode="auto">
          <a:xfrm>
            <a:off x="8522130" y="249872"/>
            <a:ext cx="3136900" cy="300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83970" descr="7-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02" y="359436"/>
            <a:ext cx="30638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83971" descr="2012090314021955564908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1781314" y="223909"/>
            <a:ext cx="2951163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框 83973"/>
          <p:cNvSpPr txBox="1">
            <a:spLocks noChangeArrowheads="1"/>
          </p:cNvSpPr>
          <p:nvPr/>
        </p:nvSpPr>
        <p:spPr bwMode="auto">
          <a:xfrm>
            <a:off x="325828" y="3087054"/>
            <a:ext cx="10927386" cy="461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分析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甲图中棉花分布区，并</a:t>
            </a:r>
            <a:r>
              <a:rPr lang="zh-CN" altLang="en-US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结合材料分析其气候优势。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分）</a:t>
            </a:r>
          </a:p>
        </p:txBody>
      </p:sp>
      <p:sp>
        <p:nvSpPr>
          <p:cNvPr id="83975" name="文本框 83974"/>
          <p:cNvSpPr txBox="1">
            <a:spLocks noChangeArrowheads="1"/>
          </p:cNvSpPr>
          <p:nvPr/>
        </p:nvSpPr>
        <p:spPr bwMode="auto">
          <a:xfrm>
            <a:off x="445973" y="3598660"/>
            <a:ext cx="4824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ln w="0"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棉花主要分布在德干高原西部</a:t>
            </a:r>
          </a:p>
        </p:txBody>
      </p:sp>
      <p:sp>
        <p:nvSpPr>
          <p:cNvPr id="83976" name="文本框 83975"/>
          <p:cNvSpPr txBox="1">
            <a:spLocks noChangeArrowheads="1"/>
          </p:cNvSpPr>
          <p:nvPr/>
        </p:nvSpPr>
        <p:spPr bwMode="auto">
          <a:xfrm>
            <a:off x="445973" y="3991769"/>
            <a:ext cx="87879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德干高原西部</a:t>
            </a: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，位于</a:t>
            </a:r>
            <a:r>
              <a:rPr lang="zh-CN" altLang="en-US" sz="2400" dirty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热带季风气候，热量</a:t>
            </a: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充足；</a:t>
            </a:r>
            <a:endParaRPr lang="en-US" altLang="zh-CN" sz="2400" dirty="0" smtClean="0">
              <a:solidFill>
                <a:schemeClr val="accent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处于</a:t>
            </a:r>
            <a:r>
              <a:rPr lang="zh-CN" altLang="en-US" sz="2400" dirty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西南季风背风坡，降水较少，光照</a:t>
            </a: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充足，利于棉花生长。</a:t>
            </a:r>
            <a:endParaRPr lang="en-US" altLang="zh-CN" sz="2400" dirty="0">
              <a:solidFill>
                <a:schemeClr val="accent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zh-CN" altLang="en-US" sz="2400" dirty="0">
              <a:solidFill>
                <a:schemeClr val="accent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6633" name="矩形 333830"/>
          <p:cNvSpPr>
            <a:spLocks noChangeArrowheads="1" noChangeShapeType="1" noTextEdit="1"/>
          </p:cNvSpPr>
          <p:nvPr/>
        </p:nvSpPr>
        <p:spPr bwMode="auto">
          <a:xfrm>
            <a:off x="211139" y="98972"/>
            <a:ext cx="1347787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kern="10" dirty="0" smtClean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</a:rPr>
              <a:t>探究</a:t>
            </a:r>
            <a:endParaRPr lang="zh-CN" altLang="en-US" sz="3200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</a:endParaRPr>
          </a:p>
        </p:txBody>
      </p:sp>
      <p:sp>
        <p:nvSpPr>
          <p:cNvPr id="10" name="文本框 81923"/>
          <p:cNvSpPr txBox="1">
            <a:spLocks noChangeArrowheads="1"/>
          </p:cNvSpPr>
          <p:nvPr/>
        </p:nvSpPr>
        <p:spPr bwMode="auto">
          <a:xfrm>
            <a:off x="325828" y="4793909"/>
            <a:ext cx="7439077" cy="461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请判断</a:t>
            </a:r>
            <a:r>
              <a:rPr lang="en-US" altLang="zh-CN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处主要</a:t>
            </a:r>
            <a:r>
              <a:rPr lang="zh-CN" altLang="en-US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农作物并分析其气候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条件</a:t>
            </a:r>
            <a:r>
              <a:rPr lang="zh-CN" altLang="en-US" sz="24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（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分）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98964" y="5305515"/>
            <a:ext cx="11723765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 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处主要农作物为水稻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有利条件</a:t>
            </a:r>
            <a:r>
              <a:rPr lang="zh-CN" altLang="en-US" sz="2400" dirty="0" smtClean="0">
                <a:solidFill>
                  <a:srgbClr val="FF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zh-CN" altLang="en-US" sz="2400" dirty="0" smtClean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该</a:t>
            </a:r>
            <a:r>
              <a:rPr lang="zh-CN" altLang="en-US" sz="2400" dirty="0">
                <a:solidFill>
                  <a:schemeClr val="accent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处属于热带季风气候，热量充足、降水丰富；</a:t>
            </a:r>
          </a:p>
          <a:p>
            <a:pPr eaLnBrk="1" hangingPunct="1">
              <a:defRPr/>
            </a:pPr>
            <a:r>
              <a:rPr lang="zh-CN" altLang="en-US" sz="24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不利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条件</a:t>
            </a:r>
            <a:r>
              <a:rPr lang="zh-CN" altLang="en-US" sz="2400" dirty="0">
                <a:solidFill>
                  <a:srgbClr val="FF33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热带季风气候，多旱涝灾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害。</a:t>
            </a:r>
            <a:endParaRPr lang="en-US" altLang="zh-CN" sz="24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eaLnBrk="1" hangingPunct="1">
              <a:defRPr/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西南季风进退时间和强弱程度不一，降水的季节和年际变化大）</a:t>
            </a:r>
          </a:p>
        </p:txBody>
      </p:sp>
      <p:sp>
        <p:nvSpPr>
          <p:cNvPr id="12" name="文本框 81922"/>
          <p:cNvSpPr txBox="1">
            <a:spLocks noChangeArrowheads="1"/>
          </p:cNvSpPr>
          <p:nvPr/>
        </p:nvSpPr>
        <p:spPr bwMode="auto">
          <a:xfrm>
            <a:off x="3339723" y="958846"/>
            <a:ext cx="572709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3600" dirty="0">
                <a:solidFill>
                  <a:srgbClr val="FF3300"/>
                </a:solidFill>
                <a:latin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90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/>
      <p:bldP spid="8397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21" y="515381"/>
            <a:ext cx="2480872" cy="27541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2" y="564129"/>
            <a:ext cx="3985041" cy="26566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t="35944" r="56968" b="4566"/>
          <a:stretch/>
        </p:blipFill>
        <p:spPr>
          <a:xfrm>
            <a:off x="398096" y="1021993"/>
            <a:ext cx="1954189" cy="2117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r="53770" b="8575"/>
          <a:stretch/>
        </p:blipFill>
        <p:spPr>
          <a:xfrm>
            <a:off x="9713626" y="984031"/>
            <a:ext cx="2128604" cy="215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455" y="153486"/>
            <a:ext cx="1226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读“欧洲西部莱茵河流域图”“山东省黄河流域图”和两地的气候资料，回答问题。（</a:t>
            </a:r>
            <a:r>
              <a:rPr lang="en-US" altLang="zh-CN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分）</a:t>
            </a:r>
            <a:endParaRPr lang="zh-CN" altLang="en-US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5117" y="3351930"/>
            <a:ext cx="11547113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莱茵河流域的气候类型主要是</a:t>
            </a: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_______________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，黄河山东段主要流经</a:t>
            </a: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_______________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莱茵河是欧洲西部著名的国际河流，具有非常重要的航运价值，而亚欧大陆东部的黄河，航运价值却远不及莱茵河。请结合材料，从气候角度分析图示黄河航运价值低的原因。（</a:t>
            </a: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分）</a:t>
            </a:r>
            <a:endParaRPr lang="en-US" altLang="zh-CN" sz="22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3200"/>
              </a:lnSpc>
            </a:pPr>
            <a:endParaRPr lang="en-US" altLang="zh-CN" sz="2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3200"/>
              </a:lnSpc>
            </a:pPr>
            <a:endParaRPr lang="en-US" altLang="zh-CN" sz="22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莱茵河流域人们的餐桌上多为牛排、奶酪等食物，可推测当地</a:t>
            </a: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__________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（产业）发达，试分析该产业在欧洲西部</a:t>
            </a:r>
            <a:r>
              <a:rPr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发展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的优势气候条件。（</a:t>
            </a:r>
            <a:r>
              <a:rPr lang="en-US" altLang="zh-CN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2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分）</a:t>
            </a:r>
            <a:endParaRPr lang="zh-CN" altLang="en-US" sz="2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4246431" y="3351930"/>
            <a:ext cx="254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温带海洋性气候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9121625" y="3358870"/>
            <a:ext cx="254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温带季风气候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639214" y="4623233"/>
            <a:ext cx="10347234" cy="854336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黄河下游主要流经温带季风气候，冬季寒冷，河流有结冰期，通航时间短；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ts val="3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                                    </a:t>
            </a: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降水季节变化大，河流水位变化大。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8392680" y="5441655"/>
            <a:ext cx="117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畜牧业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197682" y="6246433"/>
            <a:ext cx="1185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温带海洋性气候，全年温和湿润，多雨多雾，适合多汁牧草的生长，利于发展畜牧业。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486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4686" y="182055"/>
            <a:ext cx="9415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伟大的祖国自然环境复杂多样，各地气候明显不同．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列资料回答问题．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thumb.1010pic.com/pic3/quiz/images/201604/279/c19823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5"/>
          <a:stretch/>
        </p:blipFill>
        <p:spPr bwMode="auto">
          <a:xfrm>
            <a:off x="5611505" y="581831"/>
            <a:ext cx="6439702" cy="269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5431809" y="3275463"/>
            <a:ext cx="6735170" cy="1658203"/>
            <a:chOff x="565007" y="4087504"/>
            <a:chExt cx="7955602" cy="2174178"/>
          </a:xfrm>
        </p:grpSpPr>
        <p:grpSp>
          <p:nvGrpSpPr>
            <p:cNvPr id="7" name="组合 6"/>
            <p:cNvGrpSpPr/>
            <p:nvPr/>
          </p:nvGrpSpPr>
          <p:grpSpPr>
            <a:xfrm>
              <a:off x="565007" y="4087504"/>
              <a:ext cx="7955602" cy="2174178"/>
              <a:chOff x="565007" y="4087504"/>
              <a:chExt cx="7955602" cy="217417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/>
              <a:srcRect r="1841"/>
              <a:stretch/>
            </p:blipFill>
            <p:spPr>
              <a:xfrm>
                <a:off x="565007" y="4087504"/>
                <a:ext cx="7955602" cy="1890215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303361" y="5923128"/>
                <a:ext cx="3480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A</a:t>
                </a:r>
                <a:endParaRPr lang="zh-CN" altLang="en-US" sz="160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236794" y="5923128"/>
                <a:ext cx="3480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B</a:t>
                </a:r>
                <a:endParaRPr lang="zh-CN" altLang="en-US" sz="1600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263487" y="5923128"/>
                <a:ext cx="3480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C</a:t>
                </a:r>
                <a:endParaRPr lang="zh-CN" altLang="en-US" sz="1600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378890" y="5923128"/>
                <a:ext cx="3480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D</a:t>
                </a:r>
                <a:endParaRPr lang="zh-CN" altLang="en-US" sz="1600" dirty="0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4104605" y="5892350"/>
              <a:ext cx="727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+mn-ea"/>
                </a:rPr>
                <a:t>图</a:t>
              </a:r>
              <a:r>
                <a:rPr lang="en-US" altLang="zh-CN" sz="1400" dirty="0" smtClean="0">
                  <a:latin typeface="+mn-ea"/>
                </a:rPr>
                <a:t>3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23561" y="581831"/>
            <a:ext cx="5284193" cy="488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）某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同学为图1中的四个城市绘制了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“气温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降水柱状图”（图3所示），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图绘制的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是图1中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吐鲁番市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气候．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图1中四城市，冬季最冷的城市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冬季气温最高的城市是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，影响两地气温差异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最主要因素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__________,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另外距离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发源地的远近，也影响了两地冬季的气温。</a:t>
            </a:r>
            <a:endParaRPr lang="en-US" altLang="zh-CN" sz="2000" dirty="0">
              <a:solidFill>
                <a:srgbClr val="42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最凉爽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气候图</a:t>
            </a:r>
            <a:r>
              <a:rPr lang="zh-CN" altLang="en-US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（字母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），这主要是受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zh-CN" altLang="en-US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的影响。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210" y="5416895"/>
            <a:ext cx="1205876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（4）图2为“某少数民族传统服饰”，据服饰特点可知该民族主要分布在甲、乙、丙、丁中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r>
              <a:rPr lang="zh-CN" altLang="zh-CN" sz="2000" dirty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，这种服饰反映了当地怎样的气候特点</a:t>
            </a:r>
            <a:r>
              <a:rPr lang="zh-CN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______________________________________</a:t>
            </a:r>
            <a:r>
              <a:rPr lang="en-US" altLang="zh-CN" sz="2000" u="sng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  <a:r>
              <a:rPr lang="en-US" altLang="zh-CN" sz="2000" dirty="0" smtClean="0">
                <a:solidFill>
                  <a:srgbClr val="42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4483" y="1405427"/>
            <a:ext cx="72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9095" y="2302172"/>
            <a:ext cx="132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漠河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3560" y="2302172"/>
            <a:ext cx="132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海口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3560" y="2721799"/>
            <a:ext cx="165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纬度因素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69889" y="3110332"/>
            <a:ext cx="132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冬季风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45833" y="3971340"/>
            <a:ext cx="132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五道梁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1319" y="4432508"/>
            <a:ext cx="49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09244" y="4426796"/>
            <a:ext cx="174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地形地势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84991" y="5371858"/>
            <a:ext cx="51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丙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6290" y="5799627"/>
            <a:ext cx="363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气温低，昼夜温差大</a:t>
            </a:r>
            <a:endParaRPr lang="en-US" altLang="zh-CN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E:\李燃\教师教学用书\2012人教教师用书项目\ppt\地理\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04788"/>
            <a:ext cx="6731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27755" descr="未标题-1 副本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38150"/>
            <a:ext cx="992822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文本框 27761"/>
          <p:cNvSpPr txBox="1">
            <a:spLocks noChangeArrowheads="1"/>
          </p:cNvSpPr>
          <p:nvPr/>
        </p:nvSpPr>
        <p:spPr bwMode="auto">
          <a:xfrm>
            <a:off x="2824163" y="44450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/>
                <a:cs typeface="楷体_GB2312"/>
              </a:rPr>
              <a:t>温带</a:t>
            </a:r>
          </a:p>
        </p:txBody>
      </p:sp>
      <p:sp>
        <p:nvSpPr>
          <p:cNvPr id="20485" name="文本框 27762"/>
          <p:cNvSpPr txBox="1">
            <a:spLocks noChangeArrowheads="1"/>
          </p:cNvSpPr>
          <p:nvPr/>
        </p:nvSpPr>
        <p:spPr bwMode="auto">
          <a:xfrm>
            <a:off x="8948738" y="135413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/>
                <a:cs typeface="楷体_GB2312"/>
              </a:rPr>
              <a:t>温带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65125" y="44450"/>
            <a:ext cx="4506739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温带气候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类型</a:t>
            </a:r>
            <a:r>
              <a:rPr lang="zh-CN" altLang="en-US" sz="2800" b="1" dirty="0">
                <a:latin typeface="宋体" panose="02010600030101010101" pitchFamily="2" charset="-122"/>
                <a:cs typeface="楷体_GB2312"/>
              </a:rPr>
              <a:t>的主要分布</a:t>
            </a:r>
          </a:p>
        </p:txBody>
      </p:sp>
      <p:sp>
        <p:nvSpPr>
          <p:cNvPr id="13" name="矩形 12"/>
          <p:cNvSpPr/>
          <p:nvPr/>
        </p:nvSpPr>
        <p:spPr>
          <a:xfrm>
            <a:off x="1662113" y="6269038"/>
            <a:ext cx="7747000" cy="544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0" y="5443538"/>
            <a:ext cx="2952750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亚热带大陆东岸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15" name="箭头: 上 14"/>
          <p:cNvSpPr/>
          <p:nvPr/>
        </p:nvSpPr>
        <p:spPr>
          <a:xfrm>
            <a:off x="2090738" y="5916613"/>
            <a:ext cx="457200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774950" y="5172075"/>
            <a:ext cx="3467100" cy="400110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南北纬</a:t>
            </a:r>
            <a:r>
              <a:rPr lang="en-US" altLang="zh-CN" sz="20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40</a:t>
            </a:r>
            <a:r>
              <a:rPr lang="en-US" altLang="zh-CN" sz="20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°~60°</a:t>
            </a:r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大陆西岸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  <a:cs typeface="楷体_GB2312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151313" y="5711825"/>
            <a:ext cx="3429000" cy="400110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南北纬</a:t>
            </a:r>
            <a:r>
              <a:rPr lang="en-US" altLang="zh-CN" sz="20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30°~40</a:t>
            </a:r>
            <a:r>
              <a:rPr lang="en-US" altLang="zh-CN" sz="20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°</a:t>
            </a:r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楷体_GB2312"/>
              </a:rPr>
              <a:t>大陆西岸</a:t>
            </a:r>
          </a:p>
        </p:txBody>
      </p:sp>
      <p:sp>
        <p:nvSpPr>
          <p:cNvPr id="18" name="箭头: 上 17"/>
          <p:cNvSpPr/>
          <p:nvPr/>
        </p:nvSpPr>
        <p:spPr>
          <a:xfrm>
            <a:off x="3492500" y="5589588"/>
            <a:ext cx="457200" cy="66198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箭头: 上 18"/>
          <p:cNvSpPr/>
          <p:nvPr/>
        </p:nvSpPr>
        <p:spPr>
          <a:xfrm>
            <a:off x="5562600" y="6019800"/>
            <a:ext cx="457200" cy="32861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箭头: 上 19"/>
          <p:cNvSpPr/>
          <p:nvPr/>
        </p:nvSpPr>
        <p:spPr>
          <a:xfrm>
            <a:off x="7350125" y="5589588"/>
            <a:ext cx="458788" cy="7588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6239663" y="5067455"/>
            <a:ext cx="2595563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温带大陆东岸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9234488" y="6205538"/>
            <a:ext cx="458787" cy="32702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7894638" y="5707063"/>
            <a:ext cx="2595562" cy="52387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楷体_GB2312"/>
              </a:rPr>
              <a:t>温带大陆内陆</a:t>
            </a:r>
            <a:endParaRPr lang="zh-CN" altLang="en-US" sz="28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24" name="矩形 26633"/>
          <p:cNvSpPr>
            <a:spLocks noChangeArrowheads="1"/>
          </p:cNvSpPr>
          <p:nvPr/>
        </p:nvSpPr>
        <p:spPr bwMode="auto">
          <a:xfrm>
            <a:off x="4371975" y="2716383"/>
            <a:ext cx="3467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我国南方</a:t>
            </a:r>
            <a:r>
              <a:rPr lang="en-US" altLang="zh-CN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——</a:t>
            </a: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亚热带</a:t>
            </a:r>
            <a:r>
              <a:rPr lang="zh-CN" altLang="en-US" sz="2000" b="1" dirty="0" smtClean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季风气候</a:t>
            </a:r>
            <a:endParaRPr lang="zh-CN" altLang="en-US" sz="2000" b="1" dirty="0">
              <a:solidFill>
                <a:srgbClr val="7030A0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25" name="矩形 26633"/>
          <p:cNvSpPr>
            <a:spLocks noChangeArrowheads="1"/>
          </p:cNvSpPr>
          <p:nvPr/>
        </p:nvSpPr>
        <p:spPr bwMode="auto">
          <a:xfrm>
            <a:off x="8832304" y="1958925"/>
            <a:ext cx="3467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美国东南</a:t>
            </a:r>
            <a:r>
              <a:rPr lang="en-US" altLang="zh-CN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——</a:t>
            </a: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亚热带</a:t>
            </a:r>
            <a:r>
              <a:rPr lang="zh-CN" altLang="en-US" sz="2000" b="1" dirty="0" smtClean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湿润气候</a:t>
            </a:r>
            <a:endParaRPr lang="zh-CN" altLang="en-US" sz="2000" b="1" dirty="0">
              <a:solidFill>
                <a:srgbClr val="7030A0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26" name="矩形 26633"/>
          <p:cNvSpPr>
            <a:spLocks noChangeArrowheads="1"/>
          </p:cNvSpPr>
          <p:nvPr/>
        </p:nvSpPr>
        <p:spPr bwMode="auto">
          <a:xfrm>
            <a:off x="5399088" y="4164013"/>
            <a:ext cx="4176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澳大利亚东南</a:t>
            </a:r>
            <a:r>
              <a:rPr lang="en-US" altLang="zh-CN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——</a:t>
            </a: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亚热带</a:t>
            </a:r>
            <a:r>
              <a:rPr lang="zh-CN" altLang="en-US" sz="2000" b="1" dirty="0" smtClean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湿润气候</a:t>
            </a:r>
            <a:endParaRPr lang="zh-CN" altLang="en-US" sz="2000" b="1" dirty="0">
              <a:solidFill>
                <a:srgbClr val="7030A0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27" name="矩形 26633"/>
          <p:cNvSpPr>
            <a:spLocks noChangeArrowheads="1"/>
          </p:cNvSpPr>
          <p:nvPr/>
        </p:nvSpPr>
        <p:spPr bwMode="auto">
          <a:xfrm>
            <a:off x="9575800" y="4710113"/>
            <a:ext cx="20875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南美洲东南</a:t>
            </a:r>
            <a:r>
              <a:rPr lang="en-US" altLang="zh-CN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——</a:t>
            </a:r>
            <a:r>
              <a:rPr lang="zh-CN" altLang="en-US" sz="2000" b="1" dirty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亚热带</a:t>
            </a:r>
            <a:r>
              <a:rPr lang="zh-CN" altLang="en-US" sz="2000" b="1" dirty="0" smtClean="0">
                <a:solidFill>
                  <a:srgbClr val="7030A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湿润气候</a:t>
            </a:r>
            <a:endParaRPr lang="zh-CN" altLang="en-US" sz="2000" b="1" dirty="0">
              <a:solidFill>
                <a:srgbClr val="7030A0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28" name="矩形 26633"/>
          <p:cNvSpPr>
            <a:spLocks noChangeArrowheads="1"/>
          </p:cNvSpPr>
          <p:nvPr/>
        </p:nvSpPr>
        <p:spPr bwMode="auto">
          <a:xfrm>
            <a:off x="1470025" y="1271588"/>
            <a:ext cx="1482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1806C6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欧洲西部</a:t>
            </a:r>
          </a:p>
        </p:txBody>
      </p:sp>
      <p:sp>
        <p:nvSpPr>
          <p:cNvPr id="29" name="矩形 26633"/>
          <p:cNvSpPr>
            <a:spLocks noChangeArrowheads="1"/>
          </p:cNvSpPr>
          <p:nvPr/>
        </p:nvSpPr>
        <p:spPr bwMode="auto">
          <a:xfrm>
            <a:off x="6456363" y="1487488"/>
            <a:ext cx="1482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1806C6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美洲西部</a:t>
            </a:r>
          </a:p>
        </p:txBody>
      </p:sp>
      <p:sp>
        <p:nvSpPr>
          <p:cNvPr id="30" name="矩形 26633"/>
          <p:cNvSpPr>
            <a:spLocks noChangeArrowheads="1"/>
          </p:cNvSpPr>
          <p:nvPr/>
        </p:nvSpPr>
        <p:spPr bwMode="auto">
          <a:xfrm>
            <a:off x="547688" y="1789113"/>
            <a:ext cx="4252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地中海沿岸</a:t>
            </a:r>
            <a:r>
              <a:rPr lang="zh-CN" altLang="en-US" sz="2400" b="1" dirty="0" smtClean="0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（亚、欧、非三洲）</a:t>
            </a:r>
            <a:endParaRPr lang="zh-CN" altLang="en-US" sz="2400" b="1" dirty="0">
              <a:solidFill>
                <a:srgbClr val="00863D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31" name="矩形 26633"/>
          <p:cNvSpPr>
            <a:spLocks noChangeArrowheads="1"/>
          </p:cNvSpPr>
          <p:nvPr/>
        </p:nvSpPr>
        <p:spPr bwMode="auto">
          <a:xfrm>
            <a:off x="7069138" y="1952625"/>
            <a:ext cx="1477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美洲西部</a:t>
            </a:r>
          </a:p>
        </p:txBody>
      </p:sp>
      <p:sp>
        <p:nvSpPr>
          <p:cNvPr id="32" name="矩形 26633"/>
          <p:cNvSpPr>
            <a:spLocks noChangeArrowheads="1"/>
          </p:cNvSpPr>
          <p:nvPr/>
        </p:nvSpPr>
        <p:spPr bwMode="auto">
          <a:xfrm>
            <a:off x="8301038" y="5302250"/>
            <a:ext cx="1482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1806C6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美洲西部</a:t>
            </a:r>
          </a:p>
        </p:txBody>
      </p:sp>
      <p:sp>
        <p:nvSpPr>
          <p:cNvPr id="34" name="矩形 26633"/>
          <p:cNvSpPr>
            <a:spLocks noChangeArrowheads="1"/>
          </p:cNvSpPr>
          <p:nvPr/>
        </p:nvSpPr>
        <p:spPr bwMode="auto">
          <a:xfrm>
            <a:off x="7966075" y="4784725"/>
            <a:ext cx="147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美洲西部</a:t>
            </a:r>
          </a:p>
        </p:txBody>
      </p:sp>
      <p:sp>
        <p:nvSpPr>
          <p:cNvPr id="35" name="矩形 26633"/>
          <p:cNvSpPr>
            <a:spLocks noChangeArrowheads="1"/>
          </p:cNvSpPr>
          <p:nvPr/>
        </p:nvSpPr>
        <p:spPr bwMode="auto">
          <a:xfrm>
            <a:off x="4510088" y="1890713"/>
            <a:ext cx="1508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我国北方</a:t>
            </a:r>
          </a:p>
        </p:txBody>
      </p:sp>
      <p:sp>
        <p:nvSpPr>
          <p:cNvPr id="36" name="矩形 26633"/>
          <p:cNvSpPr>
            <a:spLocks noChangeArrowheads="1"/>
          </p:cNvSpPr>
          <p:nvPr/>
        </p:nvSpPr>
        <p:spPr bwMode="auto">
          <a:xfrm>
            <a:off x="3290888" y="1274763"/>
            <a:ext cx="346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亚欧大陆温带内陆</a:t>
            </a:r>
          </a:p>
        </p:txBody>
      </p:sp>
      <p:sp>
        <p:nvSpPr>
          <p:cNvPr id="37" name="矩形 26633"/>
          <p:cNvSpPr>
            <a:spLocks noChangeArrowheads="1"/>
          </p:cNvSpPr>
          <p:nvPr/>
        </p:nvSpPr>
        <p:spPr bwMode="auto">
          <a:xfrm>
            <a:off x="6567488" y="1103313"/>
            <a:ext cx="3465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美洲大陆温带内陆</a:t>
            </a:r>
          </a:p>
        </p:txBody>
      </p:sp>
      <p:sp>
        <p:nvSpPr>
          <p:cNvPr id="38" name="矩形 26633"/>
          <p:cNvSpPr>
            <a:spLocks noChangeArrowheads="1"/>
          </p:cNvSpPr>
          <p:nvPr/>
        </p:nvSpPr>
        <p:spPr bwMode="auto">
          <a:xfrm>
            <a:off x="1489075" y="4902200"/>
            <a:ext cx="1200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好望角</a:t>
            </a:r>
          </a:p>
        </p:txBody>
      </p:sp>
      <p:sp>
        <p:nvSpPr>
          <p:cNvPr id="39" name="矩形 26633"/>
          <p:cNvSpPr>
            <a:spLocks noChangeArrowheads="1"/>
          </p:cNvSpPr>
          <p:nvPr/>
        </p:nvSpPr>
        <p:spPr bwMode="auto">
          <a:xfrm>
            <a:off x="3873500" y="4732338"/>
            <a:ext cx="1477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863D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澳大利亚</a:t>
            </a: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5089802" y="2030685"/>
            <a:ext cx="1694131" cy="653977"/>
            <a:chOff x="5091060" y="2028949"/>
            <a:chExt cx="1666632" cy="655033"/>
          </a:xfrm>
        </p:grpSpPr>
        <p:sp>
          <p:nvSpPr>
            <p:cNvPr id="42" name="椭圆 41"/>
            <p:cNvSpPr/>
            <p:nvPr/>
          </p:nvSpPr>
          <p:spPr>
            <a:xfrm rot="1503290">
              <a:off x="5091060" y="2028949"/>
              <a:ext cx="234135" cy="6550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grpSp>
          <p:nvGrpSpPr>
            <p:cNvPr id="20533" name="组合 42"/>
            <p:cNvGrpSpPr/>
            <p:nvPr/>
          </p:nvGrpSpPr>
          <p:grpSpPr bwMode="auto">
            <a:xfrm>
              <a:off x="5322233" y="2120244"/>
              <a:ext cx="1435459" cy="557267"/>
              <a:chOff x="10450778" y="3925007"/>
              <a:chExt cx="1435459" cy="557267"/>
            </a:xfrm>
          </p:grpSpPr>
          <p:sp>
            <p:nvSpPr>
              <p:cNvPr id="44" name="Text Box 31"/>
              <p:cNvSpPr txBox="1">
                <a:spLocks noChangeArrowheads="1"/>
              </p:cNvSpPr>
              <p:nvPr/>
            </p:nvSpPr>
            <p:spPr bwMode="auto">
              <a:xfrm>
                <a:off x="10748444" y="3925042"/>
                <a:ext cx="1137793" cy="523821"/>
              </a:xfrm>
              <a:prstGeom prst="rect">
                <a:avLst/>
              </a:prstGeom>
              <a:gradFill rotWithShape="1">
                <a:gsLst>
                  <a:gs pos="0">
                    <a:srgbClr val="B1F7A7"/>
                  </a:gs>
                  <a:gs pos="50000">
                    <a:schemeClr val="bg1"/>
                  </a:gs>
                  <a:gs pos="100000">
                    <a:srgbClr val="B1F7A7"/>
                  </a:gs>
                </a:gsLst>
                <a:lin ang="5400000" scaled="1"/>
              </a:gradFill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楷体_GB2312"/>
                  </a:rPr>
                  <a:t>日本</a:t>
                </a:r>
                <a:endParaRPr lang="zh-CN" altLang="en-US" sz="2800" b="1" dirty="0">
                  <a:latin typeface="宋体" panose="02010600030101010101" pitchFamily="2" charset="-122"/>
                  <a:cs typeface="楷体_GB2312"/>
                </a:endParaRPr>
              </a:p>
            </p:txBody>
          </p:sp>
          <p:sp>
            <p:nvSpPr>
              <p:cNvPr id="45" name="箭头: 上 44"/>
              <p:cNvSpPr/>
              <p:nvPr/>
            </p:nvSpPr>
            <p:spPr>
              <a:xfrm rot="16200000">
                <a:off x="10385776" y="4089379"/>
                <a:ext cx="457153" cy="328485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 bwMode="auto">
          <a:xfrm>
            <a:off x="1639898" y="2471004"/>
            <a:ext cx="1142977" cy="876655"/>
            <a:chOff x="1640422" y="2471096"/>
            <a:chExt cx="1142630" cy="876366"/>
          </a:xfrm>
        </p:grpSpPr>
        <p:sp>
          <p:nvSpPr>
            <p:cNvPr id="48" name="箭头: 上 47"/>
            <p:cNvSpPr/>
            <p:nvPr/>
          </p:nvSpPr>
          <p:spPr>
            <a:xfrm>
              <a:off x="2066708" y="2471096"/>
              <a:ext cx="457061" cy="328504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1640422" y="2824414"/>
              <a:ext cx="1142630" cy="523048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 smtClean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埃及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1641475" y="1182688"/>
            <a:ext cx="1668463" cy="9255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547938" y="527050"/>
            <a:ext cx="3700462" cy="1337501"/>
            <a:chOff x="2548371" y="526427"/>
            <a:chExt cx="3700793" cy="1337431"/>
          </a:xfrm>
        </p:grpSpPr>
        <p:sp>
          <p:nvSpPr>
            <p:cNvPr id="2" name="椭圆 1"/>
            <p:cNvSpPr/>
            <p:nvPr/>
          </p:nvSpPr>
          <p:spPr>
            <a:xfrm>
              <a:off x="2548371" y="1009002"/>
              <a:ext cx="3700793" cy="8548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2" name="Text Box 31"/>
            <p:cNvSpPr txBox="1">
              <a:spLocks noChangeArrowheads="1"/>
            </p:cNvSpPr>
            <p:nvPr/>
          </p:nvSpPr>
          <p:spPr bwMode="auto">
            <a:xfrm>
              <a:off x="4015352" y="526427"/>
              <a:ext cx="1447930" cy="523847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俄罗斯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53" name="箭头: 上 52"/>
            <p:cNvSpPr/>
            <p:nvPr/>
          </p:nvSpPr>
          <p:spPr>
            <a:xfrm rot="10800000">
              <a:off x="4372571" y="977253"/>
              <a:ext cx="458829" cy="32859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342900" y="1355725"/>
            <a:ext cx="1957388" cy="612775"/>
            <a:chOff x="343344" y="1355453"/>
            <a:chExt cx="1957060" cy="613352"/>
          </a:xfrm>
        </p:grpSpPr>
        <p:sp>
          <p:nvSpPr>
            <p:cNvPr id="55" name="椭圆 54"/>
            <p:cNvSpPr/>
            <p:nvPr/>
          </p:nvSpPr>
          <p:spPr>
            <a:xfrm>
              <a:off x="1813123" y="1480984"/>
              <a:ext cx="487281" cy="3924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6" name="Text Box 31"/>
            <p:cNvSpPr txBox="1">
              <a:spLocks noChangeArrowheads="1"/>
            </p:cNvSpPr>
            <p:nvPr/>
          </p:nvSpPr>
          <p:spPr bwMode="auto">
            <a:xfrm>
              <a:off x="343344" y="1355453"/>
              <a:ext cx="1136460" cy="522780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法国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57" name="箭头: 上 56"/>
            <p:cNvSpPr/>
            <p:nvPr/>
          </p:nvSpPr>
          <p:spPr>
            <a:xfrm rot="5400000">
              <a:off x="1431140" y="1575710"/>
              <a:ext cx="457631" cy="328558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7640637" y="1731963"/>
            <a:ext cx="1433513" cy="1625600"/>
            <a:chOff x="2734731" y="1008230"/>
            <a:chExt cx="3580525" cy="1795201"/>
          </a:xfrm>
        </p:grpSpPr>
        <p:sp>
          <p:nvSpPr>
            <p:cNvPr id="60" name="椭圆 59"/>
            <p:cNvSpPr/>
            <p:nvPr/>
          </p:nvSpPr>
          <p:spPr>
            <a:xfrm>
              <a:off x="2734731" y="1008230"/>
              <a:ext cx="3358477" cy="9255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3119351" y="2279632"/>
              <a:ext cx="3195905" cy="523799"/>
            </a:xfrm>
            <a:prstGeom prst="rect">
              <a:avLst/>
            </a:prstGeom>
            <a:gradFill rotWithShape="1">
              <a:gsLst>
                <a:gs pos="0">
                  <a:srgbClr val="B1F7A7"/>
                </a:gs>
                <a:gs pos="50000">
                  <a:schemeClr val="bg1"/>
                </a:gs>
                <a:gs pos="100000">
                  <a:srgbClr val="B1F7A7"/>
                </a:gs>
              </a:gsLst>
              <a:lin ang="5400000" scaled="1"/>
            </a:gradFill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  <a:cs typeface="楷体_GB2312"/>
                </a:rPr>
                <a:t>美国</a:t>
              </a:r>
              <a:endParaRPr lang="zh-CN" altLang="en-US" sz="2800" b="1" dirty="0">
                <a:latin typeface="宋体" panose="02010600030101010101" pitchFamily="2" charset="-122"/>
                <a:cs typeface="楷体_GB2312"/>
              </a:endParaRPr>
            </a:p>
          </p:txBody>
        </p:sp>
        <p:sp>
          <p:nvSpPr>
            <p:cNvPr id="62" name="箭头: 上 61"/>
            <p:cNvSpPr/>
            <p:nvPr/>
          </p:nvSpPr>
          <p:spPr>
            <a:xfrm>
              <a:off x="4039264" y="2049478"/>
              <a:ext cx="959564" cy="328565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63" name="椭圆 62"/>
          <p:cNvSpPr/>
          <p:nvPr/>
        </p:nvSpPr>
        <p:spPr>
          <a:xfrm>
            <a:off x="4371975" y="4103688"/>
            <a:ext cx="1668463" cy="9255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5087888" y="93794"/>
            <a:ext cx="6972025" cy="461665"/>
          </a:xfrm>
          <a:prstGeom prst="rect">
            <a:avLst/>
          </a:prstGeom>
          <a:gradFill rotWithShape="1">
            <a:gsLst>
              <a:gs pos="0">
                <a:srgbClr val="B1F7A7"/>
              </a:gs>
              <a:gs pos="50000">
                <a:schemeClr val="bg1"/>
              </a:gs>
              <a:gs pos="100000">
                <a:srgbClr val="B1F7A7"/>
              </a:gs>
            </a:gsLst>
            <a:lin ang="5400000" scaled="1"/>
          </a:gra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  <a:cs typeface="楷体_GB2312"/>
              </a:rPr>
              <a:t>注意，我们学过的地区和</a:t>
            </a:r>
            <a:r>
              <a:rPr lang="zh-CN" altLang="en-US" sz="2400" b="1" dirty="0" smtClean="0">
                <a:latin typeface="宋体" panose="02010600030101010101" pitchFamily="2" charset="-122"/>
                <a:cs typeface="楷体_GB2312"/>
              </a:rPr>
              <a:t>国家有哪些温带气候？</a:t>
            </a:r>
            <a:endParaRPr lang="zh-CN" altLang="en-US" sz="2400" b="1" dirty="0">
              <a:latin typeface="宋体" panose="02010600030101010101" pitchFamily="2" charset="-122"/>
              <a:cs typeface="楷体_GB2312"/>
            </a:endParaRPr>
          </a:p>
        </p:txBody>
      </p:sp>
      <p:sp>
        <p:nvSpPr>
          <p:cNvPr id="64" name="矩形 26633"/>
          <p:cNvSpPr>
            <a:spLocks noChangeArrowheads="1"/>
          </p:cNvSpPr>
          <p:nvPr/>
        </p:nvSpPr>
        <p:spPr bwMode="auto">
          <a:xfrm>
            <a:off x="2475706" y="2221575"/>
            <a:ext cx="90351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1806C6"/>
                </a:solidFill>
                <a:latin typeface="Arial Narrow" panose="020B0606020202030204" pitchFamily="34" charset="0"/>
                <a:ea typeface="楷体_GB2312"/>
                <a:cs typeface="楷体_GB2312"/>
              </a:rPr>
              <a:t>西亚</a:t>
            </a:r>
            <a:endParaRPr lang="zh-CN" altLang="en-US" sz="2400" b="1" dirty="0">
              <a:solidFill>
                <a:srgbClr val="1806C6"/>
              </a:solidFill>
              <a:latin typeface="Arial Narrow" panose="020B0606020202030204" pitchFamily="34" charset="0"/>
              <a:ea typeface="楷体_GB2312"/>
              <a:cs typeface="楷体_GB231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457614" y="2097912"/>
            <a:ext cx="921610" cy="66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922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51" grpId="0" animBg="1"/>
      <p:bldP spid="63" grpId="0" animBg="1"/>
      <p:bldP spid="58" grpId="0" animBg="1"/>
      <p:bldP spid="64" grpId="0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9" y="715110"/>
            <a:ext cx="8823278" cy="6142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0501" y="68780"/>
            <a:ext cx="7575178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熟记主要气候类型的特征、分布规律</a:t>
            </a:r>
            <a:endParaRPr lang="zh-CN" altLang="en-US" sz="3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54088" y="3916908"/>
            <a:ext cx="7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高原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78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44603" cy="409648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752530" y="2135874"/>
            <a:ext cx="6384877" cy="4641319"/>
            <a:chOff x="5747236" y="2129050"/>
            <a:chExt cx="6444764" cy="47289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236" y="2129050"/>
              <a:ext cx="6444764" cy="472895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376615" y="4599296"/>
              <a:ext cx="24156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温带落叶阔叶林</a:t>
              </a:r>
              <a:endPara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5735" y="894166"/>
            <a:ext cx="4690110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65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中国的气候特征：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384" y="2487528"/>
            <a:ext cx="432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sz="3200" dirty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气候复杂多样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4938" y="3455961"/>
            <a:ext cx="436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sz="3200" dirty="0" smtClean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季风气候典型</a:t>
            </a:r>
            <a:endParaRPr lang="zh-CN" altLang="en-US" sz="3200" dirty="0">
              <a:solidFill>
                <a:srgbClr val="FF0066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595" y="4333660"/>
            <a:ext cx="6548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</a:t>
            </a:r>
            <a:r>
              <a:rPr lang="zh-CN" altLang="en-US" sz="3200" dirty="0">
                <a:solidFill>
                  <a:srgbClr val="FF0066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多特殊天气和气象灾害</a:t>
            </a:r>
          </a:p>
        </p:txBody>
      </p:sp>
      <p:pic>
        <p:nvPicPr>
          <p:cNvPr id="21512" name="图片 399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08" y="6143"/>
            <a:ext cx="5488437" cy="433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9348715" y="1180531"/>
            <a:ext cx="23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温带季风气候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18476" y="2987660"/>
            <a:ext cx="23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亚热带季风气候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18475" y="3893676"/>
            <a:ext cx="23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热带季风气候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1060" y="1378242"/>
            <a:ext cx="23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温带大陆性气候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1252" y="2215436"/>
            <a:ext cx="23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669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高山高原气候</a:t>
            </a:r>
            <a:endParaRPr lang="zh-CN" altLang="en-US" sz="2400" dirty="0">
              <a:solidFill>
                <a:srgbClr val="FF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1445" y="3447027"/>
            <a:ext cx="10686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）从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四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地气温分布上看，我国冬季</a:t>
            </a:r>
            <a:r>
              <a:rPr lang="zh-CN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        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，南温北寒；夏季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</a:t>
            </a:r>
            <a:r>
              <a:rPr lang="en-US" altLang="zh-CN" sz="2800" u="sng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kern="100" dirty="0" smtClean="0"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zh-CN" sz="2800" kern="100" dirty="0" smtClean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四地降水情况看，降水在空间上分布规律是</a:t>
            </a:r>
            <a:r>
              <a:rPr lang="zh-CN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            </a:t>
            </a:r>
            <a:r>
              <a:rPr lang="en-US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，时间上的规律是</a:t>
            </a:r>
            <a:r>
              <a:rPr lang="zh-CN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800" u="sng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            </a:t>
            </a:r>
            <a:r>
              <a:rPr lang="zh-CN" altLang="zh-CN" sz="2800" kern="100" dirty="0"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7" name="矩形 6146" descr="白色大理石"/>
          <p:cNvSpPr/>
          <p:nvPr/>
        </p:nvSpPr>
        <p:spPr>
          <a:xfrm>
            <a:off x="3805982" y="302915"/>
            <a:ext cx="3212465" cy="57277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7500" lnSpcReduction="10000"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zh-CN" altLang="en-US" sz="3600" b="1" dirty="0">
                <a:blipFill rotWithShape="0">
                  <a:blip r:embed="rId2"/>
                </a:blipFill>
                <a:latin typeface="宋体" panose="02010600030101010101" pitchFamily="2" charset="-122"/>
                <a:ea typeface="宋体" panose="02010600030101010101" pitchFamily="2" charset="-122"/>
              </a:rPr>
              <a:t>气候复杂多样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75" y="1112520"/>
            <a:ext cx="7480300" cy="2439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63518" y="3551555"/>
            <a:ext cx="2698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南北</a:t>
            </a: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气温差异</a:t>
            </a:r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大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0006" y="4198146"/>
            <a:ext cx="2698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南北</a:t>
            </a: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气温都较高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3320" y="5450719"/>
            <a:ext cx="363198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降水空间分布不均，自南向北递减。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4729" y="5496885"/>
            <a:ext cx="363198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降水季节分配不均，集中在夏季。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263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3344</Words>
  <Application>Microsoft Office PowerPoint</Application>
  <PresentationFormat>宽屏</PresentationFormat>
  <Paragraphs>487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5" baseType="lpstr">
      <vt:lpstr>方正粗黑宋简体</vt:lpstr>
      <vt:lpstr>方正宋三_GBK</vt:lpstr>
      <vt:lpstr>黑体</vt:lpstr>
      <vt:lpstr>华文楷体</vt:lpstr>
      <vt:lpstr>华文新魏</vt:lpstr>
      <vt:lpstr>楷体</vt:lpstr>
      <vt:lpstr>楷体_GB2312</vt:lpstr>
      <vt:lpstr>宋体</vt:lpstr>
      <vt:lpstr>微软雅黑</vt:lpstr>
      <vt:lpstr>Arial</vt:lpstr>
      <vt:lpstr>Arial Narrow</vt:lpstr>
      <vt:lpstr>Calibri</vt:lpstr>
      <vt:lpstr>Calibri Light</vt:lpstr>
      <vt:lpstr>Ebrima</vt:lpstr>
      <vt:lpstr>Gadugi</vt:lpstr>
      <vt:lpstr>Garamond</vt:lpstr>
      <vt:lpstr>Times New Roman</vt:lpstr>
      <vt:lpstr>Verdana</vt:lpstr>
      <vt:lpstr>Wingdings</vt:lpstr>
      <vt:lpstr>Office 主题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气候专题复习</dc:title>
  <dc:creator>封 秀娟</dc:creator>
  <cp:lastModifiedBy>封 秀娟</cp:lastModifiedBy>
  <cp:revision>100</cp:revision>
  <dcterms:created xsi:type="dcterms:W3CDTF">2020-04-16T09:08:01Z</dcterms:created>
  <dcterms:modified xsi:type="dcterms:W3CDTF">2020-04-24T08:33:25Z</dcterms:modified>
</cp:coreProperties>
</file>